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y="5143500" cx="9144000"/>
  <p:notesSz cx="6858000" cy="9144000"/>
  <p:embeddedFontLst>
    <p:embeddedFont>
      <p:font typeface="Raleway"/>
      <p:regular r:id="rId35"/>
      <p:bold r:id="rId36"/>
      <p:italic r:id="rId37"/>
      <p:boldItalic r:id="rId38"/>
    </p:embeddedFont>
    <p:embeddedFont>
      <p:font typeface="Roboto"/>
      <p:regular r:id="rId39"/>
      <p:bold r:id="rId40"/>
      <p:italic r:id="rId41"/>
      <p:boldItalic r:id="rId42"/>
    </p:embeddedFont>
    <p:embeddedFont>
      <p:font typeface="Lato"/>
      <p:regular r:id="rId43"/>
      <p:bold r:id="rId44"/>
      <p:italic r:id="rId45"/>
      <p:boldItalic r:id="rId46"/>
    </p:embeddedFont>
    <p:embeddedFont>
      <p:font typeface="Roboto Mono"/>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fntdata"/><Relationship Id="rId42" Type="http://schemas.openxmlformats.org/officeDocument/2006/relationships/font" Target="fonts/Roboto-boldItalic.fntdata"/><Relationship Id="rId41" Type="http://schemas.openxmlformats.org/officeDocument/2006/relationships/font" Target="fonts/Roboto-italic.fntdata"/><Relationship Id="rId44" Type="http://schemas.openxmlformats.org/officeDocument/2006/relationships/font" Target="fonts/Lato-bold.fntdata"/><Relationship Id="rId43" Type="http://schemas.openxmlformats.org/officeDocument/2006/relationships/font" Target="fonts/Lato-regular.fntdata"/><Relationship Id="rId46" Type="http://schemas.openxmlformats.org/officeDocument/2006/relationships/font" Target="fonts/Lato-boldItalic.fntdata"/><Relationship Id="rId45"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ono-bold.fntdata"/><Relationship Id="rId47" Type="http://schemas.openxmlformats.org/officeDocument/2006/relationships/font" Target="fonts/RobotoMono-regular.fntdata"/><Relationship Id="rId49" Type="http://schemas.openxmlformats.org/officeDocument/2006/relationships/font" Target="fonts/RobotoMono-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font" Target="fonts/Raleway-regular.fntdata"/><Relationship Id="rId34" Type="http://schemas.openxmlformats.org/officeDocument/2006/relationships/slide" Target="slides/slide28.xml"/><Relationship Id="rId37" Type="http://schemas.openxmlformats.org/officeDocument/2006/relationships/font" Target="fonts/Raleway-italic.fntdata"/><Relationship Id="rId36" Type="http://schemas.openxmlformats.org/officeDocument/2006/relationships/font" Target="fonts/Raleway-bold.fntdata"/><Relationship Id="rId39" Type="http://schemas.openxmlformats.org/officeDocument/2006/relationships/font" Target="fonts/Roboto-regular.fntdata"/><Relationship Id="rId38" Type="http://schemas.openxmlformats.org/officeDocument/2006/relationships/font" Target="fonts/Raleway-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0" Type="http://schemas.openxmlformats.org/officeDocument/2006/relationships/font" Target="fonts/RobotoMon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77e04dc9f4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77e04dc9f4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251622d5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51622d5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050">
                <a:solidFill>
                  <a:srgbClr val="01579B"/>
                </a:solidFill>
                <a:latin typeface="Roboto"/>
                <a:ea typeface="Roboto"/>
                <a:cs typeface="Roboto"/>
                <a:sym typeface="Roboto"/>
              </a:rPr>
              <a:t>Note:</a:t>
            </a:r>
            <a:r>
              <a:rPr lang="en" sz="1050">
                <a:solidFill>
                  <a:srgbClr val="01579B"/>
                </a:solidFill>
                <a:latin typeface="Roboto"/>
                <a:ea typeface="Roboto"/>
                <a:cs typeface="Roboto"/>
                <a:sym typeface="Roboto"/>
              </a:rPr>
              <a:t> If you are wondering why the validation metrics are clearly better than the training metrics, the main factor is because layers like </a:t>
            </a:r>
            <a:r>
              <a:rPr b="1" lang="en" sz="950">
                <a:solidFill>
                  <a:srgbClr val="01579B"/>
                </a:solidFill>
                <a:highlight>
                  <a:srgbClr val="E1F5FE"/>
                </a:highlight>
                <a:latin typeface="Roboto Mono"/>
                <a:ea typeface="Roboto Mono"/>
                <a:cs typeface="Roboto Mono"/>
                <a:sym typeface="Roboto Mono"/>
              </a:rPr>
              <a:t>tf.keras.layers.BatchNormalization</a:t>
            </a:r>
            <a:r>
              <a:rPr lang="en" sz="1050">
                <a:solidFill>
                  <a:srgbClr val="01579B"/>
                </a:solidFill>
                <a:latin typeface="Roboto"/>
                <a:ea typeface="Roboto"/>
                <a:cs typeface="Roboto"/>
                <a:sym typeface="Roboto"/>
              </a:rPr>
              <a:t> and </a:t>
            </a:r>
            <a:r>
              <a:rPr b="1" lang="en" sz="950">
                <a:solidFill>
                  <a:srgbClr val="01579B"/>
                </a:solidFill>
                <a:highlight>
                  <a:srgbClr val="E1F5FE"/>
                </a:highlight>
                <a:latin typeface="Roboto Mono"/>
                <a:ea typeface="Roboto Mono"/>
                <a:cs typeface="Roboto Mono"/>
                <a:sym typeface="Roboto Mono"/>
              </a:rPr>
              <a:t>tf.keras.layers.Dropout</a:t>
            </a:r>
            <a:r>
              <a:rPr lang="en" sz="1050">
                <a:solidFill>
                  <a:srgbClr val="01579B"/>
                </a:solidFill>
                <a:latin typeface="Roboto"/>
                <a:ea typeface="Roboto"/>
                <a:cs typeface="Roboto"/>
                <a:sym typeface="Roboto"/>
              </a:rPr>
              <a:t> affect accuracy during training. They are turned off when calculating validation loss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77e04dc9f4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77e04dc9f4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77e04dc9f4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77e04dc9f4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77e04dc9f4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77e04dc9f4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77e04dc9f4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77e04dc9f4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77e04dc9f4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77e04dc9f4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77e04dc9f4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77e04dc9f4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77e04dc9f4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77e04dc9f4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77e04dc9f4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77e04dc9f4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g1d9c67055b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d9c67055b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1d9c67055b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d9c67055b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246ee7dff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46ee7dff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3" name="Shape 393"/>
        <p:cNvGrpSpPr/>
        <p:nvPr/>
      </p:nvGrpSpPr>
      <p:grpSpPr>
        <a:xfrm>
          <a:off x="0" y="0"/>
          <a:ext cx="0" cy="0"/>
          <a:chOff x="0" y="0"/>
          <a:chExt cx="0" cy="0"/>
        </a:xfrm>
      </p:grpSpPr>
      <p:sp>
        <p:nvSpPr>
          <p:cNvPr id="394" name="Google Shape;394;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4" name="Shape 404"/>
        <p:cNvGrpSpPr/>
        <p:nvPr/>
      </p:nvGrpSpPr>
      <p:grpSpPr>
        <a:xfrm>
          <a:off x="0" y="0"/>
          <a:ext cx="0" cy="0"/>
          <a:chOff x="0" y="0"/>
          <a:chExt cx="0" cy="0"/>
        </a:xfrm>
      </p:grpSpPr>
      <p:sp>
        <p:nvSpPr>
          <p:cNvPr id="405" name="Google Shape;405;g77e04dc9f4_6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77e04dc9f4_6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 name="Shape 422"/>
        <p:cNvGrpSpPr/>
        <p:nvPr/>
      </p:nvGrpSpPr>
      <p:grpSpPr>
        <a:xfrm>
          <a:off x="0" y="0"/>
          <a:ext cx="0" cy="0"/>
          <a:chOff x="0" y="0"/>
          <a:chExt cx="0" cy="0"/>
        </a:xfrm>
      </p:grpSpPr>
      <p:sp>
        <p:nvSpPr>
          <p:cNvPr id="423" name="Google Shape;423;g77e04dc9f4_6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77e04dc9f4_6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1" name="Shape 461"/>
        <p:cNvGrpSpPr/>
        <p:nvPr/>
      </p:nvGrpSpPr>
      <p:grpSpPr>
        <a:xfrm>
          <a:off x="0" y="0"/>
          <a:ext cx="0" cy="0"/>
          <a:chOff x="0" y="0"/>
          <a:chExt cx="0" cy="0"/>
        </a:xfrm>
      </p:grpSpPr>
      <p:sp>
        <p:nvSpPr>
          <p:cNvPr id="462" name="Google Shape;462;g77e04dc9f4_6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77e04dc9f4_6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3" name="Shape 483"/>
        <p:cNvGrpSpPr/>
        <p:nvPr/>
      </p:nvGrpSpPr>
      <p:grpSpPr>
        <a:xfrm>
          <a:off x="0" y="0"/>
          <a:ext cx="0" cy="0"/>
          <a:chOff x="0" y="0"/>
          <a:chExt cx="0" cy="0"/>
        </a:xfrm>
      </p:grpSpPr>
      <p:sp>
        <p:nvSpPr>
          <p:cNvPr id="484" name="Google Shape;484;g77e04dc9f4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77e04dc9f4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77e04dc9f4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7e04dc9f4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77e04dc9f4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77e04dc9f4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77e04dc9f4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77e04dc9f4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77e04dc9f4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77e04dc9f4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35" name="Shape 135"/>
        <p:cNvGrpSpPr/>
        <p:nvPr/>
      </p:nvGrpSpPr>
      <p:grpSpPr>
        <a:xfrm>
          <a:off x="0" y="0"/>
          <a:ext cx="0" cy="0"/>
          <a:chOff x="0" y="0"/>
          <a:chExt cx="0" cy="0"/>
        </a:xfrm>
      </p:grpSpPr>
      <p:sp>
        <p:nvSpPr>
          <p:cNvPr id="136" name="Google Shape;136;p1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7" name="Google Shape;137;p1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8" name="Google Shape;138;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9" name="Shape 139"/>
        <p:cNvGrpSpPr/>
        <p:nvPr/>
      </p:nvGrpSpPr>
      <p:grpSpPr>
        <a:xfrm>
          <a:off x="0" y="0"/>
          <a:ext cx="0" cy="0"/>
          <a:chOff x="0" y="0"/>
          <a:chExt cx="0" cy="0"/>
        </a:xfrm>
      </p:grpSpPr>
      <p:sp>
        <p:nvSpPr>
          <p:cNvPr id="140" name="Google Shape;140;p1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1" name="Google Shape;141;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42" name="Shape 142"/>
        <p:cNvGrpSpPr/>
        <p:nvPr/>
      </p:nvGrpSpPr>
      <p:grpSpPr>
        <a:xfrm>
          <a:off x="0" y="0"/>
          <a:ext cx="0" cy="0"/>
          <a:chOff x="0" y="0"/>
          <a:chExt cx="0" cy="0"/>
        </a:xfrm>
      </p:grpSpPr>
      <p:sp>
        <p:nvSpPr>
          <p:cNvPr id="143" name="Google Shape;143;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4" name="Google Shape;144;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5" name="Google Shape;145;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46" name="Shape 146"/>
        <p:cNvGrpSpPr/>
        <p:nvPr/>
      </p:nvGrpSpPr>
      <p:grpSpPr>
        <a:xfrm>
          <a:off x="0" y="0"/>
          <a:ext cx="0" cy="0"/>
          <a:chOff x="0" y="0"/>
          <a:chExt cx="0" cy="0"/>
        </a:xfrm>
      </p:grpSpPr>
      <p:sp>
        <p:nvSpPr>
          <p:cNvPr id="147" name="Google Shape;147;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8" name="Google Shape;148;p2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49" name="Google Shape;149;p2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50" name="Google Shape;150;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108" y="1313285"/>
            <a:ext cx="3459716" cy="2670463"/>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273" y="1401826"/>
            <a:ext cx="3268500" cy="18129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51" name="Shape 151"/>
        <p:cNvGrpSpPr/>
        <p:nvPr/>
      </p:nvGrpSpPr>
      <p:grpSpPr>
        <a:xfrm>
          <a:off x="0" y="0"/>
          <a:ext cx="0" cy="0"/>
          <a:chOff x="0" y="0"/>
          <a:chExt cx="0" cy="0"/>
        </a:xfrm>
      </p:grpSpPr>
      <p:sp>
        <p:nvSpPr>
          <p:cNvPr id="152" name="Google Shape;152;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3" name="Google Shape;153;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54" name="Shape 154"/>
        <p:cNvGrpSpPr/>
        <p:nvPr/>
      </p:nvGrpSpPr>
      <p:grpSpPr>
        <a:xfrm>
          <a:off x="0" y="0"/>
          <a:ext cx="0" cy="0"/>
          <a:chOff x="0" y="0"/>
          <a:chExt cx="0" cy="0"/>
        </a:xfrm>
      </p:grpSpPr>
      <p:sp>
        <p:nvSpPr>
          <p:cNvPr id="155" name="Google Shape;155;p2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6" name="Google Shape;156;p2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57" name="Google Shape;15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58" name="Shape 158"/>
        <p:cNvGrpSpPr/>
        <p:nvPr/>
      </p:nvGrpSpPr>
      <p:grpSpPr>
        <a:xfrm>
          <a:off x="0" y="0"/>
          <a:ext cx="0" cy="0"/>
          <a:chOff x="0" y="0"/>
          <a:chExt cx="0" cy="0"/>
        </a:xfrm>
      </p:grpSpPr>
      <p:sp>
        <p:nvSpPr>
          <p:cNvPr id="159" name="Google Shape;159;p24"/>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60" name="Google Shape;160;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2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5"/>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64" name="Google Shape;164;p25"/>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5" name="Google Shape;165;p25"/>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66" name="Google Shape;166;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67" name="Shape 167"/>
        <p:cNvGrpSpPr/>
        <p:nvPr/>
      </p:nvGrpSpPr>
      <p:grpSpPr>
        <a:xfrm>
          <a:off x="0" y="0"/>
          <a:ext cx="0" cy="0"/>
          <a:chOff x="0" y="0"/>
          <a:chExt cx="0" cy="0"/>
        </a:xfrm>
      </p:grpSpPr>
      <p:sp>
        <p:nvSpPr>
          <p:cNvPr id="168" name="Google Shape;168;p26"/>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69" name="Google Shape;169;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70" name="Shape 170"/>
        <p:cNvGrpSpPr/>
        <p:nvPr/>
      </p:nvGrpSpPr>
      <p:grpSpPr>
        <a:xfrm>
          <a:off x="0" y="0"/>
          <a:ext cx="0" cy="0"/>
          <a:chOff x="0" y="0"/>
          <a:chExt cx="0" cy="0"/>
        </a:xfrm>
      </p:grpSpPr>
      <p:sp>
        <p:nvSpPr>
          <p:cNvPr id="171" name="Google Shape;171;p27"/>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72" name="Google Shape;172;p27"/>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73" name="Google Shape;173;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74" name="Shape 174"/>
        <p:cNvGrpSpPr/>
        <p:nvPr/>
      </p:nvGrpSpPr>
      <p:grpSpPr>
        <a:xfrm>
          <a:off x="0" y="0"/>
          <a:ext cx="0" cy="0"/>
          <a:chOff x="0" y="0"/>
          <a:chExt cx="0" cy="0"/>
        </a:xfrm>
      </p:grpSpPr>
      <p:sp>
        <p:nvSpPr>
          <p:cNvPr id="175" name="Google Shape;175;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6.xml"/><Relationship Id="rId10" Type="http://schemas.openxmlformats.org/officeDocument/2006/relationships/slideLayout" Target="../slideLayouts/slideLayout25.xml"/><Relationship Id="rId12" Type="http://schemas.openxmlformats.org/officeDocument/2006/relationships/theme" Target="../theme/theme3.xml"/><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9" Type="http://schemas.openxmlformats.org/officeDocument/2006/relationships/slideLayout" Target="../slideLayouts/slideLayout24.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131" name="Shape 131"/>
        <p:cNvGrpSpPr/>
        <p:nvPr/>
      </p:nvGrpSpPr>
      <p:grpSpPr>
        <a:xfrm>
          <a:off x="0" y="0"/>
          <a:ext cx="0" cy="0"/>
          <a:chOff x="0" y="0"/>
          <a:chExt cx="0" cy="0"/>
        </a:xfrm>
      </p:grpSpPr>
      <p:sp>
        <p:nvSpPr>
          <p:cNvPr id="132" name="Google Shape;132;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33" name="Google Shape;133;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134" name="Google Shape;134;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7.png"/><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24.png"/><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22.png"/><Relationship Id="rId4" Type="http://schemas.openxmlformats.org/officeDocument/2006/relationships/image" Target="../media/image29.png"/><Relationship Id="rId5"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hyperlink" Target="http://alexlenail.me/NN-SVG/LeNet.html" TargetMode="External"/><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26.png"/><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34.png"/><Relationship Id="rId4" Type="http://schemas.openxmlformats.org/officeDocument/2006/relationships/image" Target="../media/image31.png"/><Relationship Id="rId5"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7.xml"/><Relationship Id="rId5" Type="http://schemas.openxmlformats.org/officeDocument/2006/relationships/slide" Target="/ppt/slides/slide20.xml"/><Relationship Id="rId6" Type="http://schemas.openxmlformats.org/officeDocument/2006/relationships/slide" Target="/ppt/slides/slide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hyperlink" Target="https://blog.balsamiq.com/wireframe-presentation-tips/" TargetMode="External"/><Relationship Id="rId4" Type="http://schemas.openxmlformats.org/officeDocument/2006/relationships/hyperlink" Target="http://blog.teamtreehouse.com/3-steps-better-ui-wireframes" TargetMode="External"/><Relationship Id="rId5" Type="http://schemas.openxmlformats.org/officeDocument/2006/relationships/hyperlink" Target="http://uxmastery.com/wireframing-for-beginner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28.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0.png"/><Relationship Id="rId8"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alexlenail.me/NN-SVG/LeNet.html" TargetMode="Externa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pic>
        <p:nvPicPr>
          <p:cNvPr descr="Open Chromebook laptop computer" id="180" name="Google Shape;180;p29"/>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sp>
        <p:nvSpPr>
          <p:cNvPr id="181" name="Google Shape;181;p29"/>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Yoga Pose</a:t>
            </a:r>
            <a:endParaRPr/>
          </a:p>
          <a:p>
            <a:pPr indent="0" lvl="0" marL="0" rtl="0" algn="l">
              <a:spcBef>
                <a:spcPts val="0"/>
              </a:spcBef>
              <a:spcAft>
                <a:spcPts val="0"/>
              </a:spcAft>
              <a:buNone/>
            </a:pPr>
            <a:r>
              <a:rPr lang="en"/>
              <a:t>Classifier</a:t>
            </a:r>
            <a:endParaRPr/>
          </a:p>
        </p:txBody>
      </p:sp>
      <p:sp>
        <p:nvSpPr>
          <p:cNvPr id="182" name="Google Shape;182;p29"/>
          <p:cNvSpPr txBox="1"/>
          <p:nvPr>
            <p:ph idx="1" type="subTitle"/>
          </p:nvPr>
        </p:nvSpPr>
        <p:spPr>
          <a:xfrm>
            <a:off x="729450" y="266965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 Convolutional Neural Network model that can classify different yoga poses from images</a:t>
            </a:r>
            <a:endParaRPr sz="1400"/>
          </a:p>
        </p:txBody>
      </p:sp>
      <p:pic>
        <p:nvPicPr>
          <p:cNvPr id="183" name="Google Shape;183;p29"/>
          <p:cNvPicPr preferRelativeResize="0"/>
          <p:nvPr/>
        </p:nvPicPr>
        <p:blipFill>
          <a:blip r:embed="rId4">
            <a:alphaModFix/>
          </a:blip>
          <a:stretch>
            <a:fillRect/>
          </a:stretch>
        </p:blipFill>
        <p:spPr>
          <a:xfrm>
            <a:off x="5168400" y="1615575"/>
            <a:ext cx="3470049" cy="2026449"/>
          </a:xfrm>
          <a:prstGeom prst="rect">
            <a:avLst/>
          </a:prstGeom>
          <a:noFill/>
          <a:ln>
            <a:noFill/>
          </a:ln>
        </p:spPr>
      </p:pic>
      <p:sp>
        <p:nvSpPr>
          <p:cNvPr id="184" name="Google Shape;184;p29"/>
          <p:cNvSpPr txBox="1"/>
          <p:nvPr>
            <p:ph idx="1" type="subTitle"/>
          </p:nvPr>
        </p:nvSpPr>
        <p:spPr>
          <a:xfrm>
            <a:off x="729450" y="3337725"/>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Sam Tran, Tony Hoang, Thomas Duffy and Jiffar Abakoyas</a:t>
            </a:r>
            <a:endParaRPr b="1"/>
          </a:p>
          <a:p>
            <a:pPr indent="0" lvl="0" marL="0" rtl="0" algn="l">
              <a:spcBef>
                <a:spcPts val="0"/>
              </a:spcBef>
              <a:spcAft>
                <a:spcPts val="0"/>
              </a:spcAft>
              <a:buNone/>
            </a:pPr>
            <a:r>
              <a:t/>
            </a:r>
            <a:endParaRPr b="1"/>
          </a:p>
          <a:p>
            <a:pPr indent="0" lvl="0" marL="0" rtl="0" algn="l">
              <a:spcBef>
                <a:spcPts val="0"/>
              </a:spcBef>
              <a:spcAft>
                <a:spcPts val="0"/>
              </a:spcAft>
              <a:buNone/>
            </a:pPr>
            <a:r>
              <a:rPr lang="en"/>
              <a:t>Deep Neural Networks &amp; Applications with Tensorflow - Spring 2020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8"/>
          <p:cNvSpPr txBox="1"/>
          <p:nvPr>
            <p:ph idx="4294967295" type="title"/>
          </p:nvPr>
        </p:nvSpPr>
        <p:spPr>
          <a:xfrm>
            <a:off x="0"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1: Results discussion</a:t>
            </a:r>
            <a:endParaRPr/>
          </a:p>
        </p:txBody>
      </p:sp>
      <p:sp>
        <p:nvSpPr>
          <p:cNvPr id="253" name="Google Shape;253;p38"/>
          <p:cNvSpPr txBox="1"/>
          <p:nvPr>
            <p:ph idx="4294967295" type="body"/>
          </p:nvPr>
        </p:nvSpPr>
        <p:spPr>
          <a:xfrm>
            <a:off x="82450" y="737575"/>
            <a:ext cx="7174500" cy="1270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Initially overfit despite having high precision &amp; recall, which was due to small test size</a:t>
            </a:r>
            <a:endParaRPr/>
          </a:p>
          <a:p>
            <a:pPr indent="-311150" lvl="0" marL="457200" rtl="0" algn="l">
              <a:spcBef>
                <a:spcPts val="0"/>
              </a:spcBef>
              <a:spcAft>
                <a:spcPts val="0"/>
              </a:spcAft>
              <a:buSzPts val="1300"/>
              <a:buChar char="●"/>
            </a:pPr>
            <a:r>
              <a:rPr lang="en"/>
              <a:t>Utilize learning rate schedule to prevent model from overfitting too early and growing exponentially -&gt; longer training (epochs = 40)</a:t>
            </a:r>
            <a:endParaRPr/>
          </a:p>
          <a:p>
            <a:pPr indent="-311150" lvl="0" marL="457200" rtl="0" algn="l">
              <a:spcBef>
                <a:spcPts val="0"/>
              </a:spcBef>
              <a:spcAft>
                <a:spcPts val="0"/>
              </a:spcAft>
              <a:buSzPts val="1300"/>
              <a:buChar char="●"/>
            </a:pPr>
            <a:r>
              <a:rPr lang="en"/>
              <a:t>Problem in dataset: similarities between poses </a:t>
            </a:r>
            <a:endParaRPr/>
          </a:p>
        </p:txBody>
      </p:sp>
      <p:pic>
        <p:nvPicPr>
          <p:cNvPr id="254" name="Google Shape;254;p38"/>
          <p:cNvPicPr preferRelativeResize="0"/>
          <p:nvPr/>
        </p:nvPicPr>
        <p:blipFill>
          <a:blip r:embed="rId3">
            <a:alphaModFix/>
          </a:blip>
          <a:stretch>
            <a:fillRect/>
          </a:stretch>
        </p:blipFill>
        <p:spPr>
          <a:xfrm>
            <a:off x="5010713" y="1809775"/>
            <a:ext cx="3676725" cy="3122450"/>
          </a:xfrm>
          <a:prstGeom prst="rect">
            <a:avLst/>
          </a:prstGeom>
          <a:noFill/>
          <a:ln>
            <a:noFill/>
          </a:ln>
        </p:spPr>
      </p:pic>
      <p:pic>
        <p:nvPicPr>
          <p:cNvPr id="255" name="Google Shape;255;p38"/>
          <p:cNvPicPr preferRelativeResize="0"/>
          <p:nvPr/>
        </p:nvPicPr>
        <p:blipFill>
          <a:blip r:embed="rId4">
            <a:alphaModFix/>
          </a:blip>
          <a:stretch>
            <a:fillRect/>
          </a:stretch>
        </p:blipFill>
        <p:spPr>
          <a:xfrm>
            <a:off x="2116825" y="2031250"/>
            <a:ext cx="2074175" cy="1528097"/>
          </a:xfrm>
          <a:prstGeom prst="rect">
            <a:avLst/>
          </a:prstGeom>
          <a:noFill/>
          <a:ln>
            <a:noFill/>
          </a:ln>
        </p:spPr>
      </p:pic>
      <p:pic>
        <p:nvPicPr>
          <p:cNvPr id="256" name="Google Shape;256;p38"/>
          <p:cNvPicPr preferRelativeResize="0"/>
          <p:nvPr/>
        </p:nvPicPr>
        <p:blipFill>
          <a:blip r:embed="rId5">
            <a:alphaModFix/>
          </a:blip>
          <a:stretch>
            <a:fillRect/>
          </a:stretch>
        </p:blipFill>
        <p:spPr>
          <a:xfrm>
            <a:off x="2167700" y="3795850"/>
            <a:ext cx="1972425" cy="1136377"/>
          </a:xfrm>
          <a:prstGeom prst="rect">
            <a:avLst/>
          </a:prstGeom>
          <a:noFill/>
          <a:ln>
            <a:noFill/>
          </a:ln>
        </p:spPr>
      </p:pic>
      <p:pic>
        <p:nvPicPr>
          <p:cNvPr id="257" name="Google Shape;257;p38"/>
          <p:cNvPicPr preferRelativeResize="0"/>
          <p:nvPr/>
        </p:nvPicPr>
        <p:blipFill>
          <a:blip r:embed="rId6">
            <a:alphaModFix/>
          </a:blip>
          <a:stretch>
            <a:fillRect/>
          </a:stretch>
        </p:blipFill>
        <p:spPr>
          <a:xfrm>
            <a:off x="206475" y="3762537"/>
            <a:ext cx="1333294" cy="1169700"/>
          </a:xfrm>
          <a:prstGeom prst="rect">
            <a:avLst/>
          </a:prstGeom>
          <a:noFill/>
          <a:ln>
            <a:noFill/>
          </a:ln>
        </p:spPr>
      </p:pic>
      <p:pic>
        <p:nvPicPr>
          <p:cNvPr id="258" name="Google Shape;258;p38"/>
          <p:cNvPicPr preferRelativeResize="0"/>
          <p:nvPr/>
        </p:nvPicPr>
        <p:blipFill>
          <a:blip r:embed="rId7">
            <a:alphaModFix/>
          </a:blip>
          <a:stretch>
            <a:fillRect/>
          </a:stretch>
        </p:blipFill>
        <p:spPr>
          <a:xfrm>
            <a:off x="257251" y="2210450"/>
            <a:ext cx="1736000" cy="1169707"/>
          </a:xfrm>
          <a:prstGeom prst="rect">
            <a:avLst/>
          </a:prstGeom>
          <a:noFill/>
          <a:ln>
            <a:noFill/>
          </a:ln>
        </p:spPr>
      </p:pic>
      <p:sp>
        <p:nvSpPr>
          <p:cNvPr id="259" name="Google Shape;259;p38"/>
          <p:cNvSpPr/>
          <p:nvPr/>
        </p:nvSpPr>
        <p:spPr>
          <a:xfrm>
            <a:off x="6268725" y="2717300"/>
            <a:ext cx="804900" cy="819600"/>
          </a:xfrm>
          <a:prstGeom prst="ellipse">
            <a:avLst/>
          </a:prstGeom>
          <a:noFill/>
          <a:ln cap="flat"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0" name="Google Shape;260;p38"/>
          <p:cNvCxnSpPr>
            <a:endCxn id="259" idx="1"/>
          </p:cNvCxnSpPr>
          <p:nvPr/>
        </p:nvCxnSpPr>
        <p:spPr>
          <a:xfrm>
            <a:off x="4431800" y="2361528"/>
            <a:ext cx="1954800" cy="475800"/>
          </a:xfrm>
          <a:prstGeom prst="straightConnector1">
            <a:avLst/>
          </a:prstGeom>
          <a:noFill/>
          <a:ln cap="flat" cmpd="sng" w="28575">
            <a:solidFill>
              <a:srgbClr val="FFFF00"/>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pic>
        <p:nvPicPr>
          <p:cNvPr id="265" name="Google Shape;265;p39"/>
          <p:cNvPicPr preferRelativeResize="0"/>
          <p:nvPr/>
        </p:nvPicPr>
        <p:blipFill>
          <a:blip r:embed="rId3">
            <a:alphaModFix/>
          </a:blip>
          <a:stretch>
            <a:fillRect/>
          </a:stretch>
        </p:blipFill>
        <p:spPr>
          <a:xfrm>
            <a:off x="5902200" y="127825"/>
            <a:ext cx="2885951" cy="4858499"/>
          </a:xfrm>
          <a:prstGeom prst="rect">
            <a:avLst/>
          </a:prstGeom>
          <a:noFill/>
          <a:ln>
            <a:noFill/>
          </a:ln>
        </p:spPr>
      </p:pic>
      <p:sp>
        <p:nvSpPr>
          <p:cNvPr id="266" name="Google Shape;266;p39"/>
          <p:cNvSpPr txBox="1"/>
          <p:nvPr>
            <p:ph type="title"/>
          </p:nvPr>
        </p:nvSpPr>
        <p:spPr>
          <a:xfrm>
            <a:off x="317375" y="1336625"/>
            <a:ext cx="4880100" cy="9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2:  Complex CNN</a:t>
            </a:r>
            <a:endParaRPr/>
          </a:p>
          <a:p>
            <a:pPr indent="0" lvl="0" marL="0" rtl="0" algn="ctr">
              <a:spcBef>
                <a:spcPts val="0"/>
              </a:spcBef>
              <a:spcAft>
                <a:spcPts val="0"/>
              </a:spcAft>
              <a:buNone/>
            </a:pPr>
            <a:r>
              <a:rPr lang="en"/>
              <a:t>Architecture</a:t>
            </a:r>
            <a:endParaRPr/>
          </a:p>
        </p:txBody>
      </p:sp>
      <p:sp>
        <p:nvSpPr>
          <p:cNvPr id="267" name="Google Shape;267;p39"/>
          <p:cNvSpPr txBox="1"/>
          <p:nvPr>
            <p:ph idx="1" type="body"/>
          </p:nvPr>
        </p:nvSpPr>
        <p:spPr>
          <a:xfrm>
            <a:off x="317375" y="2571750"/>
            <a:ext cx="4484400" cy="1807500"/>
          </a:xfrm>
          <a:prstGeom prst="rect">
            <a:avLst/>
          </a:prstGeom>
        </p:spPr>
        <p:txBody>
          <a:bodyPr anchorCtr="0" anchor="t" bIns="91425" lIns="91425" spcFirstLastPara="1" rIns="91425" wrap="square" tIns="91425">
            <a:noAutofit/>
          </a:bodyPr>
          <a:lstStyle/>
          <a:p>
            <a:pPr indent="-355600" lvl="0" marL="457200" rtl="0" algn="l">
              <a:lnSpc>
                <a:spcPct val="150000"/>
              </a:lnSpc>
              <a:spcBef>
                <a:spcPts val="0"/>
              </a:spcBef>
              <a:spcAft>
                <a:spcPts val="0"/>
              </a:spcAft>
              <a:buClr>
                <a:srgbClr val="000000"/>
              </a:buClr>
              <a:buSzPts val="2000"/>
              <a:buChar char="-"/>
            </a:pPr>
            <a:r>
              <a:rPr lang="en" sz="2000">
                <a:solidFill>
                  <a:srgbClr val="000000"/>
                </a:solidFill>
              </a:rPr>
              <a:t>Additional Conv2D + Dropout for Dense Layers</a:t>
            </a:r>
            <a:endParaRPr sz="2000">
              <a:solidFill>
                <a:srgbClr val="000000"/>
              </a:solidFill>
            </a:endParaRPr>
          </a:p>
          <a:p>
            <a:pPr indent="-355600" lvl="0" marL="457200" rtl="0" algn="l">
              <a:lnSpc>
                <a:spcPct val="150000"/>
              </a:lnSpc>
              <a:spcBef>
                <a:spcPts val="0"/>
              </a:spcBef>
              <a:spcAft>
                <a:spcPts val="0"/>
              </a:spcAft>
              <a:buClr>
                <a:srgbClr val="000000"/>
              </a:buClr>
              <a:buSzPts val="2000"/>
              <a:buChar char="-"/>
            </a:pPr>
            <a:r>
              <a:rPr lang="en" sz="2000">
                <a:solidFill>
                  <a:srgbClr val="000000"/>
                </a:solidFill>
              </a:rPr>
              <a:t>Increased learning rate and decreased decaying speed</a:t>
            </a:r>
            <a:endParaRPr sz="2000">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40"/>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73" name="Google Shape;273;p40"/>
          <p:cNvSpPr txBox="1"/>
          <p:nvPr>
            <p:ph idx="4294967295" type="title"/>
          </p:nvPr>
        </p:nvSpPr>
        <p:spPr>
          <a:xfrm>
            <a:off x="346425" y="4747100"/>
            <a:ext cx="22806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Complex CNN</a:t>
            </a:r>
            <a:endParaRPr sz="1400">
              <a:solidFill>
                <a:srgbClr val="FFFFFF"/>
              </a:solidFill>
            </a:endParaRPr>
          </a:p>
        </p:txBody>
      </p:sp>
      <p:sp>
        <p:nvSpPr>
          <p:cNvPr id="274" name="Google Shape;274;p40"/>
          <p:cNvSpPr txBox="1"/>
          <p:nvPr>
            <p:ph idx="4294967295" type="title"/>
          </p:nvPr>
        </p:nvSpPr>
        <p:spPr>
          <a:xfrm>
            <a:off x="5296450" y="4748150"/>
            <a:ext cx="33075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Model Accuracy: </a:t>
            </a:r>
            <a:r>
              <a:rPr lang="en" sz="1400">
                <a:solidFill>
                  <a:srgbClr val="FFFFFF"/>
                </a:solidFill>
                <a:highlight>
                  <a:srgbClr val="FF9900"/>
                </a:highlight>
              </a:rPr>
              <a:t>60%</a:t>
            </a:r>
            <a:endParaRPr sz="1400">
              <a:solidFill>
                <a:srgbClr val="FFFFFF"/>
              </a:solidFill>
              <a:highlight>
                <a:srgbClr val="FF9900"/>
              </a:highlight>
            </a:endParaRPr>
          </a:p>
        </p:txBody>
      </p:sp>
      <p:pic>
        <p:nvPicPr>
          <p:cNvPr id="275" name="Google Shape;275;p40"/>
          <p:cNvPicPr preferRelativeResize="0"/>
          <p:nvPr/>
        </p:nvPicPr>
        <p:blipFill>
          <a:blip r:embed="rId3">
            <a:alphaModFix/>
          </a:blip>
          <a:stretch>
            <a:fillRect/>
          </a:stretch>
        </p:blipFill>
        <p:spPr>
          <a:xfrm>
            <a:off x="3644600" y="152400"/>
            <a:ext cx="4700573" cy="4442299"/>
          </a:xfrm>
          <a:prstGeom prst="rect">
            <a:avLst/>
          </a:prstGeom>
          <a:noFill/>
          <a:ln>
            <a:noFill/>
          </a:ln>
        </p:spPr>
      </p:pic>
      <p:pic>
        <p:nvPicPr>
          <p:cNvPr id="276" name="Google Shape;276;p40"/>
          <p:cNvPicPr preferRelativeResize="0"/>
          <p:nvPr/>
        </p:nvPicPr>
        <p:blipFill>
          <a:blip r:embed="rId4">
            <a:alphaModFix/>
          </a:blip>
          <a:stretch>
            <a:fillRect/>
          </a:stretch>
        </p:blipFill>
        <p:spPr>
          <a:xfrm>
            <a:off x="346423" y="152400"/>
            <a:ext cx="3183648" cy="44422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41"/>
          <p:cNvSpPr txBox="1"/>
          <p:nvPr>
            <p:ph idx="4294967295" type="title"/>
          </p:nvPr>
        </p:nvSpPr>
        <p:spPr>
          <a:xfrm>
            <a:off x="0"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2: Results discussion</a:t>
            </a:r>
            <a:endParaRPr/>
          </a:p>
        </p:txBody>
      </p:sp>
      <p:sp>
        <p:nvSpPr>
          <p:cNvPr id="282" name="Google Shape;282;p41"/>
          <p:cNvSpPr txBox="1"/>
          <p:nvPr>
            <p:ph idx="4294967295" type="body"/>
          </p:nvPr>
        </p:nvSpPr>
        <p:spPr>
          <a:xfrm>
            <a:off x="82450" y="737575"/>
            <a:ext cx="7174500" cy="1270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Better accuracy &amp; less overfitted than model 1 </a:t>
            </a:r>
            <a:endParaRPr/>
          </a:p>
          <a:p>
            <a:pPr indent="-298450" lvl="1" marL="914400" rtl="0" algn="l">
              <a:spcBef>
                <a:spcPts val="0"/>
              </a:spcBef>
              <a:spcAft>
                <a:spcPts val="0"/>
              </a:spcAft>
              <a:buSzPts val="1100"/>
              <a:buChar char="○"/>
            </a:pPr>
            <a:r>
              <a:rPr lang="en"/>
              <a:t>Accuracy reaching ~60%</a:t>
            </a:r>
            <a:endParaRPr/>
          </a:p>
          <a:p>
            <a:pPr indent="-298450" lvl="1" marL="914400" rtl="0" algn="l">
              <a:spcBef>
                <a:spcPts val="0"/>
              </a:spcBef>
              <a:spcAft>
                <a:spcPts val="0"/>
              </a:spcAft>
              <a:buSzPts val="1100"/>
              <a:buChar char="○"/>
            </a:pPr>
            <a:r>
              <a:t/>
            </a:r>
            <a:endParaRPr/>
          </a:p>
          <a:p>
            <a:pPr indent="-311150" lvl="0" marL="457200" rtl="0" algn="l">
              <a:spcBef>
                <a:spcPts val="0"/>
              </a:spcBef>
              <a:spcAft>
                <a:spcPts val="0"/>
              </a:spcAft>
              <a:buSzPts val="1300"/>
              <a:buChar char="●"/>
            </a:pPr>
            <a:r>
              <a:rPr lang="en">
                <a:highlight>
                  <a:srgbClr val="FFFF00"/>
                </a:highlight>
              </a:rPr>
              <a:t>Precision &amp; recall?</a:t>
            </a:r>
            <a:endParaRPr>
              <a:highlight>
                <a:srgbClr val="FFFF00"/>
              </a:highlight>
            </a:endParaRPr>
          </a:p>
          <a:p>
            <a:pPr indent="-311150" lvl="0" marL="457200" rtl="0" algn="l">
              <a:spcBef>
                <a:spcPts val="0"/>
              </a:spcBef>
              <a:spcAft>
                <a:spcPts val="0"/>
              </a:spcAft>
              <a:buSzPts val="1300"/>
              <a:buChar char="●"/>
            </a:pPr>
            <a:r>
              <a:rPr lang="en"/>
              <a:t>Impact of dropout layers</a:t>
            </a:r>
            <a:endParaRPr/>
          </a:p>
          <a:p>
            <a:pPr indent="-311150" lvl="0" marL="457200" rtl="0" algn="l">
              <a:spcBef>
                <a:spcPts val="0"/>
              </a:spcBef>
              <a:spcAft>
                <a:spcPts val="0"/>
              </a:spcAft>
              <a:buSzPts val="1300"/>
              <a:buChar char="●"/>
            </a:pPr>
            <a:r>
              <a:rPr lang="en"/>
              <a:t>Dataset problem is still problematic</a:t>
            </a:r>
            <a:endParaRPr/>
          </a:p>
        </p:txBody>
      </p:sp>
      <p:pic>
        <p:nvPicPr>
          <p:cNvPr id="283" name="Google Shape;283;p41"/>
          <p:cNvPicPr preferRelativeResize="0"/>
          <p:nvPr/>
        </p:nvPicPr>
        <p:blipFill>
          <a:blip r:embed="rId3">
            <a:alphaModFix/>
          </a:blip>
          <a:stretch>
            <a:fillRect/>
          </a:stretch>
        </p:blipFill>
        <p:spPr>
          <a:xfrm>
            <a:off x="5196875" y="1336625"/>
            <a:ext cx="3794725" cy="3166956"/>
          </a:xfrm>
          <a:prstGeom prst="rect">
            <a:avLst/>
          </a:prstGeom>
          <a:noFill/>
          <a:ln>
            <a:noFill/>
          </a:ln>
        </p:spPr>
      </p:pic>
      <p:sp>
        <p:nvSpPr>
          <p:cNvPr id="284" name="Google Shape;284;p41"/>
          <p:cNvSpPr/>
          <p:nvPr/>
        </p:nvSpPr>
        <p:spPr>
          <a:xfrm>
            <a:off x="6526800" y="2161938"/>
            <a:ext cx="804900" cy="819600"/>
          </a:xfrm>
          <a:prstGeom prst="ellipse">
            <a:avLst/>
          </a:prstGeom>
          <a:noFill/>
          <a:ln cap="flat"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5" name="Google Shape;285;p41"/>
          <p:cNvCxnSpPr>
            <a:endCxn id="284" idx="1"/>
          </p:cNvCxnSpPr>
          <p:nvPr/>
        </p:nvCxnSpPr>
        <p:spPr>
          <a:xfrm>
            <a:off x="4689875" y="1806165"/>
            <a:ext cx="1954800" cy="475800"/>
          </a:xfrm>
          <a:prstGeom prst="straightConnector1">
            <a:avLst/>
          </a:prstGeom>
          <a:noFill/>
          <a:ln cap="flat" cmpd="sng" w="28575">
            <a:solidFill>
              <a:srgbClr val="FFFF00"/>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4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3: Transfer learning w VGG16</a:t>
            </a:r>
            <a:endParaRPr/>
          </a:p>
        </p:txBody>
      </p:sp>
      <p:sp>
        <p:nvSpPr>
          <p:cNvPr id="291" name="Google Shape;291;p42"/>
          <p:cNvSpPr txBox="1"/>
          <p:nvPr>
            <p:ph idx="1" type="body"/>
          </p:nvPr>
        </p:nvSpPr>
        <p:spPr>
          <a:xfrm>
            <a:off x="729450" y="2078875"/>
            <a:ext cx="3432300" cy="2886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t>Architecture </a:t>
            </a:r>
            <a:endParaRPr sz="1400">
              <a:solidFill>
                <a:srgbClr val="000000"/>
              </a:solidFill>
              <a:highlight>
                <a:srgbClr val="FFFF00"/>
              </a:highlight>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400">
                <a:solidFill>
                  <a:srgbClr val="000000"/>
                </a:solidFill>
                <a:latin typeface="Arial"/>
                <a:ea typeface="Arial"/>
                <a:cs typeface="Arial"/>
                <a:sym typeface="Arial"/>
              </a:rPr>
              <a:t>Unfreeze the last 3 layers of VGG16 and train with the classifiers after pre-training once</a:t>
            </a:r>
            <a:endParaRPr sz="14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400">
                <a:solidFill>
                  <a:srgbClr val="000000"/>
                </a:solidFill>
                <a:latin typeface="Arial"/>
                <a:ea typeface="Arial"/>
                <a:cs typeface="Arial"/>
                <a:sym typeface="Arial"/>
              </a:rPr>
              <a:t>Any notes?</a:t>
            </a:r>
            <a:endParaRPr sz="1400">
              <a:solidFill>
                <a:srgbClr val="000000"/>
              </a:solidFill>
              <a:latin typeface="Arial"/>
              <a:ea typeface="Arial"/>
              <a:cs typeface="Arial"/>
              <a:sym typeface="Arial"/>
            </a:endParaRPr>
          </a:p>
          <a:p>
            <a:pPr indent="-317500" lvl="0" marL="457200" rtl="0" algn="l">
              <a:lnSpc>
                <a:spcPct val="150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“Does transfer learning has a superior performance?”</a:t>
            </a:r>
            <a:endParaRPr sz="1400">
              <a:solidFill>
                <a:srgbClr val="000000"/>
              </a:solidFill>
              <a:latin typeface="Arial"/>
              <a:ea typeface="Arial"/>
              <a:cs typeface="Arial"/>
              <a:sym typeface="Arial"/>
            </a:endParaRPr>
          </a:p>
          <a:p>
            <a:pPr indent="-317500" lvl="0" marL="457200" rtl="0" algn="l">
              <a:lnSpc>
                <a:spcPct val="150000"/>
              </a:lnSpc>
              <a:spcBef>
                <a:spcPts val="0"/>
              </a:spcBef>
              <a:spcAft>
                <a:spcPts val="0"/>
              </a:spcAft>
              <a:buClr>
                <a:srgbClr val="000000"/>
              </a:buClr>
              <a:buSzPts val="1400"/>
              <a:buFont typeface="Arial"/>
              <a:buChar char="-"/>
            </a:pPr>
            <a:r>
              <a:t/>
            </a:r>
            <a:endParaRPr sz="1400">
              <a:solidFill>
                <a:srgbClr val="000000"/>
              </a:solidFill>
              <a:latin typeface="Arial"/>
              <a:ea typeface="Arial"/>
              <a:cs typeface="Arial"/>
              <a:sym typeface="Arial"/>
            </a:endParaRPr>
          </a:p>
        </p:txBody>
      </p:sp>
      <p:pic>
        <p:nvPicPr>
          <p:cNvPr id="292" name="Google Shape;292;p42"/>
          <p:cNvPicPr preferRelativeResize="0"/>
          <p:nvPr/>
        </p:nvPicPr>
        <p:blipFill>
          <a:blip r:embed="rId3">
            <a:alphaModFix/>
          </a:blip>
          <a:stretch>
            <a:fillRect/>
          </a:stretch>
        </p:blipFill>
        <p:spPr>
          <a:xfrm>
            <a:off x="4927800" y="1980025"/>
            <a:ext cx="3708253" cy="2984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43"/>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98" name="Google Shape;298;p43"/>
          <p:cNvSpPr txBox="1"/>
          <p:nvPr>
            <p:ph idx="4294967295" type="title"/>
          </p:nvPr>
        </p:nvSpPr>
        <p:spPr>
          <a:xfrm>
            <a:off x="346425" y="4747100"/>
            <a:ext cx="36144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Transfer learning (VGG16)</a:t>
            </a:r>
            <a:endParaRPr sz="1400">
              <a:solidFill>
                <a:srgbClr val="FFFFFF"/>
              </a:solidFill>
            </a:endParaRPr>
          </a:p>
        </p:txBody>
      </p:sp>
      <p:sp>
        <p:nvSpPr>
          <p:cNvPr id="299" name="Google Shape;299;p43"/>
          <p:cNvSpPr txBox="1"/>
          <p:nvPr>
            <p:ph idx="4294967295" type="title"/>
          </p:nvPr>
        </p:nvSpPr>
        <p:spPr>
          <a:xfrm>
            <a:off x="5296450" y="4748150"/>
            <a:ext cx="33075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Model Accuracy: </a:t>
            </a:r>
            <a:r>
              <a:rPr lang="en" sz="1400">
                <a:solidFill>
                  <a:srgbClr val="FFFFFF"/>
                </a:solidFill>
                <a:highlight>
                  <a:srgbClr val="FF9900"/>
                </a:highlight>
              </a:rPr>
              <a:t>80</a:t>
            </a:r>
            <a:r>
              <a:rPr lang="en" sz="1400">
                <a:solidFill>
                  <a:srgbClr val="FFFFFF"/>
                </a:solidFill>
                <a:highlight>
                  <a:srgbClr val="FF9900"/>
                </a:highlight>
              </a:rPr>
              <a:t>%</a:t>
            </a:r>
            <a:endParaRPr sz="1400">
              <a:solidFill>
                <a:srgbClr val="FFFFFF"/>
              </a:solidFill>
              <a:highlight>
                <a:srgbClr val="FF9900"/>
              </a:highlight>
            </a:endParaRPr>
          </a:p>
        </p:txBody>
      </p:sp>
      <p:pic>
        <p:nvPicPr>
          <p:cNvPr id="300" name="Google Shape;300;p43"/>
          <p:cNvPicPr preferRelativeResize="0"/>
          <p:nvPr/>
        </p:nvPicPr>
        <p:blipFill>
          <a:blip r:embed="rId3">
            <a:alphaModFix/>
          </a:blip>
          <a:stretch>
            <a:fillRect/>
          </a:stretch>
        </p:blipFill>
        <p:spPr>
          <a:xfrm>
            <a:off x="4809275" y="482825"/>
            <a:ext cx="4000500" cy="3781425"/>
          </a:xfrm>
          <a:prstGeom prst="rect">
            <a:avLst/>
          </a:prstGeom>
          <a:noFill/>
          <a:ln>
            <a:noFill/>
          </a:ln>
        </p:spPr>
      </p:pic>
      <p:sp>
        <p:nvSpPr>
          <p:cNvPr id="301" name="Google Shape;301;p43"/>
          <p:cNvSpPr/>
          <p:nvPr/>
        </p:nvSpPr>
        <p:spPr>
          <a:xfrm>
            <a:off x="5220775" y="1258275"/>
            <a:ext cx="3675600" cy="187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3"/>
          <p:cNvSpPr/>
          <p:nvPr/>
        </p:nvSpPr>
        <p:spPr>
          <a:xfrm>
            <a:off x="5220775" y="2213575"/>
            <a:ext cx="3675600" cy="187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3"/>
          <p:cNvSpPr/>
          <p:nvPr/>
        </p:nvSpPr>
        <p:spPr>
          <a:xfrm>
            <a:off x="5220775" y="3058413"/>
            <a:ext cx="3675600" cy="187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3"/>
          <p:cNvSpPr/>
          <p:nvPr/>
        </p:nvSpPr>
        <p:spPr>
          <a:xfrm>
            <a:off x="5220775" y="3245913"/>
            <a:ext cx="3675600" cy="187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5" name="Google Shape;305;p43"/>
          <p:cNvPicPr preferRelativeResize="0"/>
          <p:nvPr/>
        </p:nvPicPr>
        <p:blipFill>
          <a:blip r:embed="rId4">
            <a:alphaModFix/>
          </a:blip>
          <a:stretch>
            <a:fillRect/>
          </a:stretch>
        </p:blipFill>
        <p:spPr>
          <a:xfrm>
            <a:off x="346425" y="152388"/>
            <a:ext cx="4442300" cy="4442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44"/>
          <p:cNvSpPr txBox="1"/>
          <p:nvPr>
            <p:ph idx="4294967295" type="title"/>
          </p:nvPr>
        </p:nvSpPr>
        <p:spPr>
          <a:xfrm>
            <a:off x="0"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3: Results discussion</a:t>
            </a:r>
            <a:endParaRPr/>
          </a:p>
        </p:txBody>
      </p:sp>
      <p:sp>
        <p:nvSpPr>
          <p:cNvPr id="311" name="Google Shape;311;p44"/>
          <p:cNvSpPr txBox="1"/>
          <p:nvPr>
            <p:ph idx="4294967295" type="body"/>
          </p:nvPr>
        </p:nvSpPr>
        <p:spPr>
          <a:xfrm>
            <a:off x="82450" y="737575"/>
            <a:ext cx="7174500" cy="12705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Increase in accuracy to 80%</a:t>
            </a:r>
            <a:endParaRPr/>
          </a:p>
          <a:p>
            <a:pPr indent="-298450" lvl="1" marL="914400" rtl="0" algn="l">
              <a:spcBef>
                <a:spcPts val="0"/>
              </a:spcBef>
              <a:spcAft>
                <a:spcPts val="0"/>
              </a:spcAft>
              <a:buSzPts val="1100"/>
              <a:buChar char="○"/>
            </a:pPr>
            <a:r>
              <a:rPr lang="en"/>
              <a:t>Small training sample -&gt; Overlearning</a:t>
            </a:r>
            <a:endParaRPr/>
          </a:p>
          <a:p>
            <a:pPr indent="-311150" lvl="0" marL="457200" rtl="0" algn="l">
              <a:spcBef>
                <a:spcPts val="0"/>
              </a:spcBef>
              <a:spcAft>
                <a:spcPts val="0"/>
              </a:spcAft>
              <a:buSzPts val="1300"/>
              <a:buChar char="●"/>
            </a:pPr>
            <a:r>
              <a:rPr lang="en"/>
              <a:t>Performance after fine-tuning vs pre-trained: not much improvement</a:t>
            </a:r>
            <a:endParaRPr/>
          </a:p>
          <a:p>
            <a:pPr indent="-311150" lvl="0" marL="457200" rtl="0" algn="l">
              <a:spcBef>
                <a:spcPts val="0"/>
              </a:spcBef>
              <a:spcAft>
                <a:spcPts val="0"/>
              </a:spcAft>
              <a:buSzPts val="1300"/>
              <a:buChar char="●"/>
            </a:pPr>
            <a:r>
              <a:rPr lang="en"/>
              <a:t>Precision is good overall, except for a few classes (3, 9 , 14)</a:t>
            </a:r>
            <a:endParaRPr/>
          </a:p>
          <a:p>
            <a:pPr indent="-298450" lvl="1" marL="914400" rtl="0" algn="l">
              <a:spcBef>
                <a:spcPts val="0"/>
              </a:spcBef>
              <a:spcAft>
                <a:spcPts val="0"/>
              </a:spcAft>
              <a:buSzPts val="1100"/>
              <a:buChar char="○"/>
            </a:pPr>
            <a:r>
              <a:rPr lang="en"/>
              <a:t>Predicting a bunch of other classes as class 9 (Balasana)</a:t>
            </a:r>
            <a:endParaRPr/>
          </a:p>
          <a:p>
            <a:pPr indent="-311150" lvl="0" marL="457200" rtl="0" algn="l">
              <a:spcBef>
                <a:spcPts val="0"/>
              </a:spcBef>
              <a:spcAft>
                <a:spcPts val="0"/>
              </a:spcAft>
              <a:buSzPts val="1300"/>
              <a:buChar char="●"/>
            </a:pPr>
            <a:r>
              <a:rPr lang="en"/>
              <a:t>Dataset is still problematic: similarities between poses</a:t>
            </a:r>
            <a:endParaRPr/>
          </a:p>
        </p:txBody>
      </p:sp>
      <p:pic>
        <p:nvPicPr>
          <p:cNvPr id="312" name="Google Shape;312;p44"/>
          <p:cNvPicPr preferRelativeResize="0"/>
          <p:nvPr/>
        </p:nvPicPr>
        <p:blipFill>
          <a:blip r:embed="rId3">
            <a:alphaModFix/>
          </a:blip>
          <a:stretch>
            <a:fillRect/>
          </a:stretch>
        </p:blipFill>
        <p:spPr>
          <a:xfrm>
            <a:off x="152400" y="2160475"/>
            <a:ext cx="2438400" cy="2381250"/>
          </a:xfrm>
          <a:prstGeom prst="rect">
            <a:avLst/>
          </a:prstGeom>
          <a:noFill/>
          <a:ln>
            <a:noFill/>
          </a:ln>
        </p:spPr>
      </p:pic>
      <p:pic>
        <p:nvPicPr>
          <p:cNvPr id="313" name="Google Shape;313;p44"/>
          <p:cNvPicPr preferRelativeResize="0"/>
          <p:nvPr/>
        </p:nvPicPr>
        <p:blipFill>
          <a:blip r:embed="rId4">
            <a:alphaModFix/>
          </a:blip>
          <a:stretch>
            <a:fillRect/>
          </a:stretch>
        </p:blipFill>
        <p:spPr>
          <a:xfrm>
            <a:off x="5811675" y="1817575"/>
            <a:ext cx="2695575" cy="2819400"/>
          </a:xfrm>
          <a:prstGeom prst="rect">
            <a:avLst/>
          </a:prstGeom>
          <a:noFill/>
          <a:ln>
            <a:noFill/>
          </a:ln>
        </p:spPr>
      </p:pic>
      <p:pic>
        <p:nvPicPr>
          <p:cNvPr id="314" name="Google Shape;314;p44"/>
          <p:cNvPicPr preferRelativeResize="0"/>
          <p:nvPr/>
        </p:nvPicPr>
        <p:blipFill>
          <a:blip r:embed="rId5">
            <a:alphaModFix/>
          </a:blip>
          <a:stretch>
            <a:fillRect/>
          </a:stretch>
        </p:blipFill>
        <p:spPr>
          <a:xfrm>
            <a:off x="2863413" y="2210450"/>
            <a:ext cx="2543175" cy="2476500"/>
          </a:xfrm>
          <a:prstGeom prst="rect">
            <a:avLst/>
          </a:prstGeom>
          <a:noFill/>
          <a:ln>
            <a:noFill/>
          </a:ln>
        </p:spPr>
      </p:pic>
      <p:sp>
        <p:nvSpPr>
          <p:cNvPr id="315" name="Google Shape;315;p44"/>
          <p:cNvSpPr txBox="1"/>
          <p:nvPr/>
        </p:nvSpPr>
        <p:spPr>
          <a:xfrm>
            <a:off x="193800" y="4636975"/>
            <a:ext cx="2355600" cy="37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Class 15: Baddha konasana</a:t>
            </a:r>
            <a:endParaRPr>
              <a:latin typeface="Lato"/>
              <a:ea typeface="Lato"/>
              <a:cs typeface="Lato"/>
              <a:sym typeface="Lato"/>
            </a:endParaRPr>
          </a:p>
        </p:txBody>
      </p:sp>
      <p:sp>
        <p:nvSpPr>
          <p:cNvPr id="316" name="Google Shape;316;p44"/>
          <p:cNvSpPr txBox="1"/>
          <p:nvPr/>
        </p:nvSpPr>
        <p:spPr>
          <a:xfrm>
            <a:off x="3380450" y="4636975"/>
            <a:ext cx="1832100" cy="37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Class 9: Balasana</a:t>
            </a:r>
            <a:endParaRPr>
              <a:latin typeface="Lato"/>
              <a:ea typeface="Lato"/>
              <a:cs typeface="Lato"/>
              <a:sym typeface="Lato"/>
            </a:endParaRPr>
          </a:p>
        </p:txBody>
      </p:sp>
      <p:sp>
        <p:nvSpPr>
          <p:cNvPr id="317" name="Google Shape;317;p44"/>
          <p:cNvSpPr txBox="1"/>
          <p:nvPr/>
        </p:nvSpPr>
        <p:spPr>
          <a:xfrm>
            <a:off x="6420013" y="4636975"/>
            <a:ext cx="1832100" cy="37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Class prediction</a:t>
            </a:r>
            <a:endParaRPr>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4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4: Transfer learning w/ DenseNet</a:t>
            </a:r>
            <a:endParaRPr/>
          </a:p>
        </p:txBody>
      </p:sp>
      <p:sp>
        <p:nvSpPr>
          <p:cNvPr id="323" name="Google Shape;323;p45"/>
          <p:cNvSpPr txBox="1"/>
          <p:nvPr>
            <p:ph idx="1" type="body"/>
          </p:nvPr>
        </p:nvSpPr>
        <p:spPr>
          <a:xfrm>
            <a:off x="729450" y="2078875"/>
            <a:ext cx="3432300" cy="2886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t>Architecture [ graph here if possible] </a:t>
            </a:r>
            <a:r>
              <a:rPr lang="en" sz="1400" u="sng">
                <a:solidFill>
                  <a:schemeClr val="accent5"/>
                </a:solidFill>
                <a:highlight>
                  <a:srgbClr val="FFFF00"/>
                </a:highlight>
                <a:latin typeface="Arial"/>
                <a:ea typeface="Arial"/>
                <a:cs typeface="Arial"/>
                <a:sym typeface="Arial"/>
                <a:hlinkClick r:id="rId3"/>
              </a:rPr>
              <a:t>Link</a:t>
            </a:r>
            <a:endParaRPr sz="1400">
              <a:solidFill>
                <a:srgbClr val="000000"/>
              </a:solidFill>
              <a:highlight>
                <a:srgbClr val="FFFF00"/>
              </a:highlight>
              <a:latin typeface="Arial"/>
              <a:ea typeface="Arial"/>
              <a:cs typeface="Arial"/>
              <a:sym typeface="Arial"/>
            </a:endParaRPr>
          </a:p>
          <a:p>
            <a:pPr indent="0" lvl="0" marL="0" rtl="0" algn="l">
              <a:lnSpc>
                <a:spcPct val="150000"/>
              </a:lnSpc>
              <a:spcBef>
                <a:spcPts val="0"/>
              </a:spcBef>
              <a:spcAft>
                <a:spcPts val="0"/>
              </a:spcAft>
              <a:buNone/>
            </a:pPr>
            <a:r>
              <a:rPr lang="en" sz="1400">
                <a:solidFill>
                  <a:srgbClr val="000000"/>
                </a:solidFill>
                <a:latin typeface="Arial"/>
                <a:ea typeface="Arial"/>
                <a:cs typeface="Arial"/>
                <a:sym typeface="Arial"/>
              </a:rPr>
              <a:t>Same classifier architecture as VGG16</a:t>
            </a:r>
            <a:endParaRPr sz="14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400">
                <a:solidFill>
                  <a:srgbClr val="000000"/>
                </a:solidFill>
                <a:latin typeface="Arial"/>
                <a:ea typeface="Arial"/>
                <a:cs typeface="Arial"/>
                <a:sym typeface="Arial"/>
              </a:rPr>
              <a:t>Assumptions: </a:t>
            </a:r>
            <a:endParaRPr sz="14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400">
                <a:solidFill>
                  <a:srgbClr val="000000"/>
                </a:solidFill>
                <a:latin typeface="Arial"/>
                <a:ea typeface="Arial"/>
                <a:cs typeface="Arial"/>
                <a:sym typeface="Arial"/>
              </a:rPr>
              <a:t>DenseNet might have a better performance than VGG16</a:t>
            </a:r>
            <a:endParaRPr sz="1400">
              <a:solidFill>
                <a:srgbClr val="000000"/>
              </a:solidFill>
              <a:latin typeface="Arial"/>
              <a:ea typeface="Arial"/>
              <a:cs typeface="Arial"/>
              <a:sym typeface="Arial"/>
            </a:endParaRPr>
          </a:p>
        </p:txBody>
      </p:sp>
      <p:pic>
        <p:nvPicPr>
          <p:cNvPr id="324" name="Google Shape;324;p45"/>
          <p:cNvPicPr preferRelativeResize="0"/>
          <p:nvPr/>
        </p:nvPicPr>
        <p:blipFill>
          <a:blip r:embed="rId4">
            <a:alphaModFix/>
          </a:blip>
          <a:stretch>
            <a:fillRect/>
          </a:stretch>
        </p:blipFill>
        <p:spPr>
          <a:xfrm>
            <a:off x="4975575" y="2029450"/>
            <a:ext cx="3442570" cy="2984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46"/>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330" name="Google Shape;330;p46"/>
          <p:cNvSpPr txBox="1"/>
          <p:nvPr>
            <p:ph idx="4294967295" type="title"/>
          </p:nvPr>
        </p:nvSpPr>
        <p:spPr>
          <a:xfrm>
            <a:off x="346425" y="4747100"/>
            <a:ext cx="33075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Transfer learning (DenseNet)</a:t>
            </a:r>
            <a:endParaRPr sz="1400">
              <a:solidFill>
                <a:srgbClr val="FFFFFF"/>
              </a:solidFill>
            </a:endParaRPr>
          </a:p>
        </p:txBody>
      </p:sp>
      <p:sp>
        <p:nvSpPr>
          <p:cNvPr id="331" name="Google Shape;331;p46"/>
          <p:cNvSpPr txBox="1"/>
          <p:nvPr>
            <p:ph idx="4294967295" type="title"/>
          </p:nvPr>
        </p:nvSpPr>
        <p:spPr>
          <a:xfrm>
            <a:off x="5296450" y="4748150"/>
            <a:ext cx="33075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Model Accuracy: </a:t>
            </a:r>
            <a:r>
              <a:rPr lang="en" sz="1400">
                <a:solidFill>
                  <a:srgbClr val="FFFFFF"/>
                </a:solidFill>
                <a:highlight>
                  <a:srgbClr val="FF9900"/>
                </a:highlight>
              </a:rPr>
              <a:t>80%</a:t>
            </a:r>
            <a:endParaRPr sz="1400">
              <a:solidFill>
                <a:srgbClr val="FFFFFF"/>
              </a:solidFill>
              <a:highlight>
                <a:srgbClr val="FF9900"/>
              </a:highlight>
            </a:endParaRPr>
          </a:p>
        </p:txBody>
      </p:sp>
      <p:pic>
        <p:nvPicPr>
          <p:cNvPr id="332" name="Google Shape;332;p46"/>
          <p:cNvPicPr preferRelativeResize="0"/>
          <p:nvPr/>
        </p:nvPicPr>
        <p:blipFill>
          <a:blip r:embed="rId3">
            <a:alphaModFix/>
          </a:blip>
          <a:stretch>
            <a:fillRect/>
          </a:stretch>
        </p:blipFill>
        <p:spPr>
          <a:xfrm>
            <a:off x="4572000" y="416775"/>
            <a:ext cx="4400550" cy="3924300"/>
          </a:xfrm>
          <a:prstGeom prst="rect">
            <a:avLst/>
          </a:prstGeom>
          <a:noFill/>
          <a:ln>
            <a:noFill/>
          </a:ln>
        </p:spPr>
      </p:pic>
      <p:pic>
        <p:nvPicPr>
          <p:cNvPr id="333" name="Google Shape;333;p46"/>
          <p:cNvPicPr preferRelativeResize="0"/>
          <p:nvPr/>
        </p:nvPicPr>
        <p:blipFill>
          <a:blip r:embed="rId4">
            <a:alphaModFix/>
          </a:blip>
          <a:stretch>
            <a:fillRect/>
          </a:stretch>
        </p:blipFill>
        <p:spPr>
          <a:xfrm>
            <a:off x="230450" y="275925"/>
            <a:ext cx="4272875" cy="4206000"/>
          </a:xfrm>
          <a:prstGeom prst="rect">
            <a:avLst/>
          </a:prstGeom>
          <a:noFill/>
          <a:ln>
            <a:noFill/>
          </a:ln>
        </p:spPr>
      </p:pic>
      <p:sp>
        <p:nvSpPr>
          <p:cNvPr id="334" name="Google Shape;334;p46"/>
          <p:cNvSpPr/>
          <p:nvPr/>
        </p:nvSpPr>
        <p:spPr>
          <a:xfrm>
            <a:off x="5112400" y="3030350"/>
            <a:ext cx="3675600" cy="187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6"/>
          <p:cNvSpPr/>
          <p:nvPr/>
        </p:nvSpPr>
        <p:spPr>
          <a:xfrm>
            <a:off x="5112400" y="2211450"/>
            <a:ext cx="3675600" cy="187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47"/>
          <p:cNvSpPr txBox="1"/>
          <p:nvPr>
            <p:ph idx="4294967295" type="title"/>
          </p:nvPr>
        </p:nvSpPr>
        <p:spPr>
          <a:xfrm>
            <a:off x="0"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4: Results discussion</a:t>
            </a:r>
            <a:endParaRPr/>
          </a:p>
        </p:txBody>
      </p:sp>
      <p:sp>
        <p:nvSpPr>
          <p:cNvPr id="341" name="Google Shape;341;p47"/>
          <p:cNvSpPr txBox="1"/>
          <p:nvPr>
            <p:ph idx="4294967295" type="body"/>
          </p:nvPr>
        </p:nvSpPr>
        <p:spPr>
          <a:xfrm>
            <a:off x="82450" y="737575"/>
            <a:ext cx="7174500" cy="1270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Achieved a </a:t>
            </a:r>
            <a:r>
              <a:rPr lang="en"/>
              <a:t>similar</a:t>
            </a:r>
            <a:r>
              <a:rPr lang="en"/>
              <a:t> accuracy rate with VGG16, except fine-tuning seems to help with model performance</a:t>
            </a:r>
            <a:endParaRPr/>
          </a:p>
          <a:p>
            <a:pPr indent="-298450" lvl="1" marL="914400" rtl="0" algn="l">
              <a:spcBef>
                <a:spcPts val="0"/>
              </a:spcBef>
              <a:spcAft>
                <a:spcPts val="0"/>
              </a:spcAft>
              <a:buSzPts val="1100"/>
              <a:buChar char="○"/>
            </a:pPr>
            <a:r>
              <a:rPr lang="en"/>
              <a:t>Elaborate? (ResNet vs VGG16)</a:t>
            </a:r>
            <a:endParaRPr/>
          </a:p>
          <a:p>
            <a:pPr indent="-311150" lvl="0" marL="457200" rtl="0" algn="l">
              <a:spcBef>
                <a:spcPts val="0"/>
              </a:spcBef>
              <a:spcAft>
                <a:spcPts val="0"/>
              </a:spcAft>
              <a:buSzPts val="1300"/>
              <a:buChar char="●"/>
            </a:pPr>
            <a:r>
              <a:rPr lang="en"/>
              <a:t>Much better precision for classes (3 &amp; 9) that VGG16 has most trouble with</a:t>
            </a:r>
            <a:endParaRPr/>
          </a:p>
          <a:p>
            <a:pPr indent="-298450" lvl="1" marL="914400" rtl="0" algn="l">
              <a:spcBef>
                <a:spcPts val="0"/>
              </a:spcBef>
              <a:spcAft>
                <a:spcPts val="0"/>
              </a:spcAft>
              <a:buSzPts val="1100"/>
              <a:buChar char="○"/>
            </a:pPr>
            <a:r>
              <a:rPr lang="en"/>
              <a:t>Less mistaken other class with class 9</a:t>
            </a:r>
            <a:endParaRPr/>
          </a:p>
          <a:p>
            <a:pPr indent="-311150" lvl="0" marL="457200" rtl="0" algn="l">
              <a:spcBef>
                <a:spcPts val="0"/>
              </a:spcBef>
              <a:spcAft>
                <a:spcPts val="0"/>
              </a:spcAft>
              <a:buSzPts val="1300"/>
              <a:buChar char="●"/>
            </a:pPr>
            <a:r>
              <a:rPr lang="en"/>
              <a:t>Dataset problem: pose similarities is still a challenge</a:t>
            </a:r>
            <a:endParaRPr/>
          </a:p>
          <a:p>
            <a:pPr indent="0" lvl="0" marL="457200" rtl="0" algn="l">
              <a:spcBef>
                <a:spcPts val="1600"/>
              </a:spcBef>
              <a:spcAft>
                <a:spcPts val="1600"/>
              </a:spcAft>
              <a:buNone/>
            </a:pPr>
            <a:r>
              <a:t/>
            </a:r>
            <a:endParaRPr/>
          </a:p>
        </p:txBody>
      </p:sp>
      <p:pic>
        <p:nvPicPr>
          <p:cNvPr id="342" name="Google Shape;342;p47"/>
          <p:cNvPicPr preferRelativeResize="0"/>
          <p:nvPr/>
        </p:nvPicPr>
        <p:blipFill>
          <a:blip r:embed="rId3">
            <a:alphaModFix/>
          </a:blip>
          <a:stretch>
            <a:fillRect/>
          </a:stretch>
        </p:blipFill>
        <p:spPr>
          <a:xfrm>
            <a:off x="273850" y="2210450"/>
            <a:ext cx="2342875" cy="2392200"/>
          </a:xfrm>
          <a:prstGeom prst="rect">
            <a:avLst/>
          </a:prstGeom>
          <a:noFill/>
          <a:ln>
            <a:noFill/>
          </a:ln>
        </p:spPr>
      </p:pic>
      <p:pic>
        <p:nvPicPr>
          <p:cNvPr id="343" name="Google Shape;343;p47"/>
          <p:cNvPicPr preferRelativeResize="0"/>
          <p:nvPr/>
        </p:nvPicPr>
        <p:blipFill>
          <a:blip r:embed="rId4">
            <a:alphaModFix/>
          </a:blip>
          <a:stretch>
            <a:fillRect/>
          </a:stretch>
        </p:blipFill>
        <p:spPr>
          <a:xfrm>
            <a:off x="2923650" y="2210450"/>
            <a:ext cx="2823294" cy="2392200"/>
          </a:xfrm>
          <a:prstGeom prst="rect">
            <a:avLst/>
          </a:prstGeom>
          <a:noFill/>
          <a:ln>
            <a:noFill/>
          </a:ln>
        </p:spPr>
      </p:pic>
      <p:pic>
        <p:nvPicPr>
          <p:cNvPr id="344" name="Google Shape;344;p47"/>
          <p:cNvPicPr preferRelativeResize="0"/>
          <p:nvPr/>
        </p:nvPicPr>
        <p:blipFill>
          <a:blip r:embed="rId5">
            <a:alphaModFix/>
          </a:blip>
          <a:stretch>
            <a:fillRect/>
          </a:stretch>
        </p:blipFill>
        <p:spPr>
          <a:xfrm>
            <a:off x="5970675" y="2479611"/>
            <a:ext cx="2241262" cy="2074625"/>
          </a:xfrm>
          <a:prstGeom prst="rect">
            <a:avLst/>
          </a:prstGeom>
          <a:noFill/>
          <a:ln>
            <a:noFill/>
          </a:ln>
        </p:spPr>
      </p:pic>
      <p:sp>
        <p:nvSpPr>
          <p:cNvPr id="345" name="Google Shape;345;p47"/>
          <p:cNvSpPr txBox="1"/>
          <p:nvPr/>
        </p:nvSpPr>
        <p:spPr>
          <a:xfrm>
            <a:off x="193800" y="4636975"/>
            <a:ext cx="2355600" cy="37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CORRECT</a:t>
            </a:r>
            <a:endParaRPr>
              <a:latin typeface="Lato"/>
              <a:ea typeface="Lato"/>
              <a:cs typeface="Lato"/>
              <a:sym typeface="Lato"/>
            </a:endParaRPr>
          </a:p>
        </p:txBody>
      </p:sp>
      <p:sp>
        <p:nvSpPr>
          <p:cNvPr id="346" name="Google Shape;346;p47"/>
          <p:cNvSpPr txBox="1"/>
          <p:nvPr/>
        </p:nvSpPr>
        <p:spPr>
          <a:xfrm>
            <a:off x="2923650" y="4636975"/>
            <a:ext cx="2355600" cy="37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WRONG</a:t>
            </a:r>
            <a:endParaRPr>
              <a:latin typeface="Lato"/>
              <a:ea typeface="Lato"/>
              <a:cs typeface="Lato"/>
              <a:sym typeface="Lato"/>
            </a:endParaRPr>
          </a:p>
        </p:txBody>
      </p:sp>
      <p:sp>
        <p:nvSpPr>
          <p:cNvPr id="347" name="Google Shape;347;p47"/>
          <p:cNvSpPr txBox="1"/>
          <p:nvPr/>
        </p:nvSpPr>
        <p:spPr>
          <a:xfrm>
            <a:off x="5835250" y="4636975"/>
            <a:ext cx="2975700" cy="37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Class 16: Adho mukha svanasana</a:t>
            </a:r>
            <a:endParaRPr>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88" name="Shape 188"/>
        <p:cNvGrpSpPr/>
        <p:nvPr/>
      </p:nvGrpSpPr>
      <p:grpSpPr>
        <a:xfrm>
          <a:off x="0" y="0"/>
          <a:ext cx="0" cy="0"/>
          <a:chOff x="0" y="0"/>
          <a:chExt cx="0" cy="0"/>
        </a:xfrm>
      </p:grpSpPr>
      <p:sp>
        <p:nvSpPr>
          <p:cNvPr id="189" name="Google Shape;189;p30"/>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90" name="Google Shape;190;p30"/>
          <p:cNvSpPr txBox="1"/>
          <p:nvPr>
            <p:ph idx="4294967295" type="subTitle"/>
          </p:nvPr>
        </p:nvSpPr>
        <p:spPr>
          <a:xfrm>
            <a:off x="4542975" y="1376352"/>
            <a:ext cx="4080000" cy="3252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chemeClr val="hlink"/>
                </a:solidFill>
                <a:hlinkClick action="ppaction://hlinksldjump" r:id="rId3"/>
              </a:rPr>
              <a:t>Project Overview</a:t>
            </a:r>
            <a:endParaRPr sz="1600">
              <a:solidFill>
                <a:srgbClr val="FFFFFF"/>
              </a:solidFill>
            </a:endParaRPr>
          </a:p>
          <a:p>
            <a:pPr indent="0" lvl="0" marL="0" rtl="0" algn="l">
              <a:lnSpc>
                <a:spcPct val="115000"/>
              </a:lnSpc>
              <a:spcBef>
                <a:spcPts val="1600"/>
              </a:spcBef>
              <a:spcAft>
                <a:spcPts val="0"/>
              </a:spcAft>
              <a:buNone/>
            </a:pPr>
            <a:r>
              <a:rPr lang="en" sz="1600" u="sng">
                <a:solidFill>
                  <a:schemeClr val="hlink"/>
                </a:solidFill>
                <a:hlinkClick action="ppaction://hlinksldjump" r:id="rId4"/>
              </a:rPr>
              <a:t>Models</a:t>
            </a:r>
            <a:endParaRPr sz="1600">
              <a:solidFill>
                <a:srgbClr val="FFFFFF"/>
              </a:solidFill>
            </a:endParaRPr>
          </a:p>
          <a:p>
            <a:pPr indent="0" lvl="0" marL="0" rtl="0" algn="l">
              <a:lnSpc>
                <a:spcPct val="115000"/>
              </a:lnSpc>
              <a:spcBef>
                <a:spcPts val="1600"/>
              </a:spcBef>
              <a:spcAft>
                <a:spcPts val="0"/>
              </a:spcAft>
              <a:buNone/>
            </a:pPr>
            <a:r>
              <a:rPr lang="en" sz="1600" u="sng">
                <a:solidFill>
                  <a:schemeClr val="hlink"/>
                </a:solidFill>
                <a:hlinkClick action="ppaction://hlinksldjump" r:id="rId5"/>
              </a:rPr>
              <a:t>Results</a:t>
            </a:r>
            <a:endParaRPr sz="1600">
              <a:solidFill>
                <a:srgbClr val="FFFFFF"/>
              </a:solidFill>
            </a:endParaRPr>
          </a:p>
          <a:p>
            <a:pPr indent="0" lvl="0" marL="0" rtl="0" algn="l">
              <a:lnSpc>
                <a:spcPct val="115000"/>
              </a:lnSpc>
              <a:spcBef>
                <a:spcPts val="1600"/>
              </a:spcBef>
              <a:spcAft>
                <a:spcPts val="0"/>
              </a:spcAft>
              <a:buNone/>
            </a:pPr>
            <a:r>
              <a:rPr lang="en" sz="1600" u="sng">
                <a:solidFill>
                  <a:schemeClr val="hlink"/>
                </a:solidFill>
                <a:hlinkClick action="ppaction://hlinksldjump" r:id="rId6"/>
              </a:rPr>
              <a:t>Team Contributions</a:t>
            </a:r>
            <a:endParaRPr sz="1600">
              <a:solidFill>
                <a:srgbClr val="FFFFFF"/>
              </a:solidFill>
            </a:endParaRPr>
          </a:p>
          <a:p>
            <a:pPr indent="0" lvl="0" marL="0" rtl="0" algn="l">
              <a:spcBef>
                <a:spcPts val="1600"/>
              </a:spcBef>
              <a:spcAft>
                <a:spcPts val="1600"/>
              </a:spcAft>
              <a:buNone/>
            </a:pPr>
            <a:r>
              <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Google Shape;352;p4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summary</a:t>
            </a:r>
            <a:endParaRPr/>
          </a:p>
        </p:txBody>
      </p:sp>
      <p:sp>
        <p:nvSpPr>
          <p:cNvPr id="353" name="Google Shape;353;p48"/>
          <p:cNvSpPr txBox="1"/>
          <p:nvPr>
            <p:ph idx="4294967295"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FFFFFF"/>
              </a:buClr>
              <a:buSzPts val="1300"/>
              <a:buChar char="●"/>
            </a:pPr>
            <a:r>
              <a:rPr lang="en">
                <a:solidFill>
                  <a:srgbClr val="FFFFFF"/>
                </a:solidFill>
              </a:rPr>
              <a:t>A basic CNN model can achieve an accuracy better than a random guess</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
                <a:solidFill>
                  <a:srgbClr val="FFFFFF"/>
                </a:solidFill>
              </a:rPr>
              <a:t>Transfer learning helps with model performance</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
                <a:solidFill>
                  <a:srgbClr val="FFFFFF"/>
                </a:solidFill>
              </a:rPr>
              <a:t>Main challenge is in the dataset:</a:t>
            </a:r>
            <a:endParaRPr>
              <a:solidFill>
                <a:srgbClr val="FFFFFF"/>
              </a:solidFill>
            </a:endParaRPr>
          </a:p>
          <a:p>
            <a:pPr indent="-298450" lvl="1" marL="914400" rtl="0" algn="l">
              <a:lnSpc>
                <a:spcPct val="150000"/>
              </a:lnSpc>
              <a:spcBef>
                <a:spcPts val="0"/>
              </a:spcBef>
              <a:spcAft>
                <a:spcPts val="0"/>
              </a:spcAft>
              <a:buClr>
                <a:srgbClr val="FFFFFF"/>
              </a:buClr>
              <a:buSzPts val="1100"/>
              <a:buChar char="○"/>
            </a:pPr>
            <a:r>
              <a:rPr lang="en">
                <a:solidFill>
                  <a:srgbClr val="FFFFFF"/>
                </a:solidFill>
              </a:rPr>
              <a:t>Small training data</a:t>
            </a:r>
            <a:endParaRPr>
              <a:solidFill>
                <a:srgbClr val="FFFFFF"/>
              </a:solidFill>
            </a:endParaRPr>
          </a:p>
          <a:p>
            <a:pPr indent="-298450" lvl="1" marL="914400" rtl="0" algn="l">
              <a:lnSpc>
                <a:spcPct val="150000"/>
              </a:lnSpc>
              <a:spcBef>
                <a:spcPts val="0"/>
              </a:spcBef>
              <a:spcAft>
                <a:spcPts val="0"/>
              </a:spcAft>
              <a:buClr>
                <a:srgbClr val="FFFFFF"/>
              </a:buClr>
              <a:buSzPts val="1100"/>
              <a:buChar char="○"/>
            </a:pPr>
            <a:r>
              <a:rPr lang="en">
                <a:solidFill>
                  <a:srgbClr val="FFFFFF"/>
                </a:solidFill>
              </a:rPr>
              <a:t>Pose similarities</a:t>
            </a:r>
            <a:endParaRPr>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4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Contributions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cxnSp>
        <p:nvCxnSpPr>
          <p:cNvPr id="363" name="Google Shape;363;p50"/>
          <p:cNvCxnSpPr/>
          <p:nvPr/>
        </p:nvCxnSpPr>
        <p:spPr>
          <a:xfrm>
            <a:off x="4067669" y="3263604"/>
            <a:ext cx="4650900" cy="0"/>
          </a:xfrm>
          <a:prstGeom prst="straightConnector1">
            <a:avLst/>
          </a:prstGeom>
          <a:noFill/>
          <a:ln cap="flat" cmpd="sng" w="38100">
            <a:solidFill>
              <a:srgbClr val="666666"/>
            </a:solidFill>
            <a:prstDash val="solid"/>
            <a:round/>
            <a:headEnd len="med" w="med" type="none"/>
            <a:tailEnd len="med" w="med" type="none"/>
          </a:ln>
        </p:spPr>
      </p:cxnSp>
      <p:cxnSp>
        <p:nvCxnSpPr>
          <p:cNvPr id="364" name="Google Shape;364;p50"/>
          <p:cNvCxnSpPr/>
          <p:nvPr/>
        </p:nvCxnSpPr>
        <p:spPr>
          <a:xfrm>
            <a:off x="662650" y="3263604"/>
            <a:ext cx="3218400" cy="0"/>
          </a:xfrm>
          <a:prstGeom prst="straightConnector1">
            <a:avLst/>
          </a:prstGeom>
          <a:noFill/>
          <a:ln cap="flat" cmpd="sng" w="38100">
            <a:solidFill>
              <a:srgbClr val="B7B7B7"/>
            </a:solidFill>
            <a:prstDash val="solid"/>
            <a:round/>
            <a:headEnd len="med" w="med" type="none"/>
            <a:tailEnd len="med" w="med" type="none"/>
          </a:ln>
        </p:spPr>
      </p:cxnSp>
      <p:sp>
        <p:nvSpPr>
          <p:cNvPr id="365" name="Google Shape;365;p5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Timeline</a:t>
            </a:r>
            <a:endParaRPr sz="3000"/>
          </a:p>
        </p:txBody>
      </p:sp>
      <p:grpSp>
        <p:nvGrpSpPr>
          <p:cNvPr id="366" name="Google Shape;366;p50"/>
          <p:cNvGrpSpPr/>
          <p:nvPr/>
        </p:nvGrpSpPr>
        <p:grpSpPr>
          <a:xfrm>
            <a:off x="5293201" y="2678680"/>
            <a:ext cx="1040700" cy="1039104"/>
            <a:chOff x="5293201" y="2678680"/>
            <a:chExt cx="1040700" cy="1039104"/>
          </a:xfrm>
        </p:grpSpPr>
        <p:sp>
          <p:nvSpPr>
            <p:cNvPr id="367" name="Google Shape;367;p50"/>
            <p:cNvSpPr txBox="1"/>
            <p:nvPr/>
          </p:nvSpPr>
          <p:spPr>
            <a:xfrm>
              <a:off x="5297801" y="2856485"/>
              <a:ext cx="1029000" cy="861300"/>
            </a:xfrm>
            <a:prstGeom prst="rect">
              <a:avLst/>
            </a:prstGeom>
            <a:solidFill>
              <a:srgbClr val="F3F3F3"/>
            </a:solid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1"/>
                  </a:solidFill>
                  <a:latin typeface="Lato"/>
                  <a:ea typeface="Lato"/>
                  <a:cs typeface="Lato"/>
                  <a:sym typeface="Lato"/>
                </a:rPr>
                <a:t>Prototype</a:t>
              </a:r>
              <a:endParaRPr sz="900">
                <a:solidFill>
                  <a:schemeClr val="accent1"/>
                </a:solidFill>
                <a:latin typeface="Lato"/>
                <a:ea typeface="Lato"/>
                <a:cs typeface="Lato"/>
                <a:sym typeface="Lato"/>
              </a:endParaRPr>
            </a:p>
          </p:txBody>
        </p:sp>
        <p:sp>
          <p:nvSpPr>
            <p:cNvPr id="368" name="Google Shape;368;p50"/>
            <p:cNvSpPr txBox="1"/>
            <p:nvPr/>
          </p:nvSpPr>
          <p:spPr>
            <a:xfrm>
              <a:off x="5293201" y="2678680"/>
              <a:ext cx="10407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SEPT</a:t>
              </a:r>
              <a:endParaRPr sz="700">
                <a:solidFill>
                  <a:srgbClr val="FFFFFF"/>
                </a:solidFill>
                <a:latin typeface="Raleway"/>
                <a:ea typeface="Raleway"/>
                <a:cs typeface="Raleway"/>
                <a:sym typeface="Raleway"/>
              </a:endParaRPr>
            </a:p>
          </p:txBody>
        </p:sp>
      </p:grpSp>
      <p:grpSp>
        <p:nvGrpSpPr>
          <p:cNvPr id="369" name="Google Shape;369;p50"/>
          <p:cNvGrpSpPr/>
          <p:nvPr/>
        </p:nvGrpSpPr>
        <p:grpSpPr>
          <a:xfrm>
            <a:off x="6415277" y="2678680"/>
            <a:ext cx="1029017" cy="1039006"/>
            <a:chOff x="6415277" y="2678680"/>
            <a:chExt cx="1029017" cy="1039006"/>
          </a:xfrm>
        </p:grpSpPr>
        <p:sp>
          <p:nvSpPr>
            <p:cNvPr id="370" name="Google Shape;370;p50"/>
            <p:cNvSpPr txBox="1"/>
            <p:nvPr/>
          </p:nvSpPr>
          <p:spPr>
            <a:xfrm>
              <a:off x="6415277" y="2856387"/>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User testing</a:t>
              </a:r>
              <a:endParaRPr sz="900">
                <a:solidFill>
                  <a:srgbClr val="FFFFFF"/>
                </a:solidFill>
                <a:latin typeface="Lato"/>
                <a:ea typeface="Lato"/>
                <a:cs typeface="Lato"/>
                <a:sym typeface="Lato"/>
              </a:endParaRPr>
            </a:p>
          </p:txBody>
        </p:sp>
        <p:sp>
          <p:nvSpPr>
            <p:cNvPr id="371" name="Google Shape;371;p50"/>
            <p:cNvSpPr txBox="1"/>
            <p:nvPr/>
          </p:nvSpPr>
          <p:spPr>
            <a:xfrm>
              <a:off x="6415294"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OCT</a:t>
              </a:r>
              <a:endParaRPr sz="700">
                <a:solidFill>
                  <a:srgbClr val="FFFFFF"/>
                </a:solidFill>
                <a:latin typeface="Raleway"/>
                <a:ea typeface="Raleway"/>
                <a:cs typeface="Raleway"/>
                <a:sym typeface="Raleway"/>
              </a:endParaRPr>
            </a:p>
          </p:txBody>
        </p:sp>
      </p:grpSp>
      <p:grpSp>
        <p:nvGrpSpPr>
          <p:cNvPr id="372" name="Google Shape;372;p50"/>
          <p:cNvGrpSpPr/>
          <p:nvPr/>
        </p:nvGrpSpPr>
        <p:grpSpPr>
          <a:xfrm>
            <a:off x="7532731" y="2678680"/>
            <a:ext cx="1029011" cy="1039104"/>
            <a:chOff x="7532731" y="2678680"/>
            <a:chExt cx="1029011" cy="1039104"/>
          </a:xfrm>
        </p:grpSpPr>
        <p:sp>
          <p:nvSpPr>
            <p:cNvPr id="373" name="Google Shape;373;p50"/>
            <p:cNvSpPr txBox="1"/>
            <p:nvPr/>
          </p:nvSpPr>
          <p:spPr>
            <a:xfrm>
              <a:off x="7532731" y="2856484"/>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Dev hand-off</a:t>
              </a:r>
              <a:endParaRPr sz="900">
                <a:solidFill>
                  <a:srgbClr val="FFFFFF"/>
                </a:solidFill>
                <a:latin typeface="Lato"/>
                <a:ea typeface="Lato"/>
                <a:cs typeface="Lato"/>
                <a:sym typeface="Lato"/>
              </a:endParaRPr>
            </a:p>
          </p:txBody>
        </p:sp>
        <p:sp>
          <p:nvSpPr>
            <p:cNvPr id="374" name="Google Shape;374;p50"/>
            <p:cNvSpPr txBox="1"/>
            <p:nvPr/>
          </p:nvSpPr>
          <p:spPr>
            <a:xfrm>
              <a:off x="7532742"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NOV</a:t>
              </a:r>
              <a:endParaRPr sz="700">
                <a:solidFill>
                  <a:srgbClr val="FFFFFF"/>
                </a:solidFill>
                <a:latin typeface="Raleway"/>
                <a:ea typeface="Raleway"/>
                <a:cs typeface="Raleway"/>
                <a:sym typeface="Raleway"/>
              </a:endParaRPr>
            </a:p>
          </p:txBody>
        </p:sp>
      </p:grpSp>
      <p:grpSp>
        <p:nvGrpSpPr>
          <p:cNvPr id="375" name="Google Shape;375;p50"/>
          <p:cNvGrpSpPr/>
          <p:nvPr/>
        </p:nvGrpSpPr>
        <p:grpSpPr>
          <a:xfrm>
            <a:off x="4180373" y="2678680"/>
            <a:ext cx="1029024" cy="1039007"/>
            <a:chOff x="4180373" y="2678680"/>
            <a:chExt cx="1029024" cy="1039007"/>
          </a:xfrm>
        </p:grpSpPr>
        <p:sp>
          <p:nvSpPr>
            <p:cNvPr id="376" name="Google Shape;376;p50"/>
            <p:cNvSpPr txBox="1"/>
            <p:nvPr/>
          </p:nvSpPr>
          <p:spPr>
            <a:xfrm>
              <a:off x="4180373" y="2856387"/>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Review</a:t>
              </a:r>
              <a:endParaRPr sz="900">
                <a:solidFill>
                  <a:srgbClr val="FFFFFF"/>
                </a:solidFill>
                <a:latin typeface="Lato"/>
                <a:ea typeface="Lato"/>
                <a:cs typeface="Lato"/>
                <a:sym typeface="Lato"/>
              </a:endParaRPr>
            </a:p>
          </p:txBody>
        </p:sp>
        <p:sp>
          <p:nvSpPr>
            <p:cNvPr id="377" name="Google Shape;377;p50"/>
            <p:cNvSpPr txBox="1"/>
            <p:nvPr/>
          </p:nvSpPr>
          <p:spPr>
            <a:xfrm>
              <a:off x="4180397"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AUG</a:t>
              </a:r>
              <a:endParaRPr sz="700">
                <a:solidFill>
                  <a:srgbClr val="FFFFFF"/>
                </a:solidFill>
                <a:latin typeface="Raleway"/>
                <a:ea typeface="Raleway"/>
                <a:cs typeface="Raleway"/>
                <a:sym typeface="Raleway"/>
              </a:endParaRPr>
            </a:p>
          </p:txBody>
        </p:sp>
      </p:grpSp>
      <p:grpSp>
        <p:nvGrpSpPr>
          <p:cNvPr id="378" name="Google Shape;378;p50"/>
          <p:cNvGrpSpPr/>
          <p:nvPr/>
        </p:nvGrpSpPr>
        <p:grpSpPr>
          <a:xfrm>
            <a:off x="3062921" y="2678680"/>
            <a:ext cx="1029028" cy="1039008"/>
            <a:chOff x="3062921" y="2678680"/>
            <a:chExt cx="1029028" cy="1039008"/>
          </a:xfrm>
        </p:grpSpPr>
        <p:sp>
          <p:nvSpPr>
            <p:cNvPr id="379" name="Google Shape;379;p50"/>
            <p:cNvSpPr txBox="1"/>
            <p:nvPr/>
          </p:nvSpPr>
          <p:spPr>
            <a:xfrm>
              <a:off x="3062921" y="2856388"/>
              <a:ext cx="1029000" cy="86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Wireframes</a:t>
              </a:r>
              <a:endParaRPr sz="900">
                <a:solidFill>
                  <a:srgbClr val="FFFFFF"/>
                </a:solidFill>
                <a:latin typeface="Lato"/>
                <a:ea typeface="Lato"/>
                <a:cs typeface="Lato"/>
                <a:sym typeface="Lato"/>
              </a:endParaRPr>
            </a:p>
          </p:txBody>
        </p:sp>
        <p:sp>
          <p:nvSpPr>
            <p:cNvPr id="380" name="Google Shape;380;p50"/>
            <p:cNvSpPr txBox="1"/>
            <p:nvPr/>
          </p:nvSpPr>
          <p:spPr>
            <a:xfrm>
              <a:off x="3062949" y="2678680"/>
              <a:ext cx="1029000" cy="1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TODAY</a:t>
              </a:r>
              <a:endParaRPr sz="700">
                <a:solidFill>
                  <a:srgbClr val="FFFFFF"/>
                </a:solidFill>
                <a:latin typeface="Raleway"/>
                <a:ea typeface="Raleway"/>
                <a:cs typeface="Raleway"/>
                <a:sym typeface="Raleway"/>
              </a:endParaRPr>
            </a:p>
          </p:txBody>
        </p:sp>
      </p:grpSp>
      <p:grpSp>
        <p:nvGrpSpPr>
          <p:cNvPr id="381" name="Google Shape;381;p50"/>
          <p:cNvGrpSpPr/>
          <p:nvPr/>
        </p:nvGrpSpPr>
        <p:grpSpPr>
          <a:xfrm>
            <a:off x="1945500" y="2678680"/>
            <a:ext cx="1029000" cy="1038995"/>
            <a:chOff x="1945500" y="2678680"/>
            <a:chExt cx="1029000" cy="1038995"/>
          </a:xfrm>
        </p:grpSpPr>
        <p:sp>
          <p:nvSpPr>
            <p:cNvPr id="382" name="Google Shape;382;p50"/>
            <p:cNvSpPr txBox="1"/>
            <p:nvPr/>
          </p:nvSpPr>
          <p:spPr>
            <a:xfrm>
              <a:off x="1945500" y="2856375"/>
              <a:ext cx="1029000" cy="8613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User research</a:t>
              </a:r>
              <a:endParaRPr sz="900">
                <a:solidFill>
                  <a:srgbClr val="FFFFFF"/>
                </a:solidFill>
                <a:latin typeface="Lato"/>
                <a:ea typeface="Lato"/>
                <a:cs typeface="Lato"/>
                <a:sym typeface="Lato"/>
              </a:endParaRPr>
            </a:p>
          </p:txBody>
        </p:sp>
        <p:sp>
          <p:nvSpPr>
            <p:cNvPr id="383" name="Google Shape;383;p50"/>
            <p:cNvSpPr txBox="1"/>
            <p:nvPr/>
          </p:nvSpPr>
          <p:spPr>
            <a:xfrm>
              <a:off x="1945500" y="2678680"/>
              <a:ext cx="1029000" cy="164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JUN</a:t>
              </a:r>
              <a:endParaRPr sz="700">
                <a:solidFill>
                  <a:srgbClr val="FFFFFF"/>
                </a:solidFill>
                <a:latin typeface="Raleway"/>
                <a:ea typeface="Raleway"/>
                <a:cs typeface="Raleway"/>
                <a:sym typeface="Raleway"/>
              </a:endParaRPr>
            </a:p>
          </p:txBody>
        </p:sp>
      </p:grpSp>
      <p:grpSp>
        <p:nvGrpSpPr>
          <p:cNvPr id="384" name="Google Shape;384;p50"/>
          <p:cNvGrpSpPr/>
          <p:nvPr/>
        </p:nvGrpSpPr>
        <p:grpSpPr>
          <a:xfrm>
            <a:off x="828040" y="2678680"/>
            <a:ext cx="1029012" cy="1039104"/>
            <a:chOff x="828040" y="2678680"/>
            <a:chExt cx="1029012" cy="1039104"/>
          </a:xfrm>
        </p:grpSpPr>
        <p:sp>
          <p:nvSpPr>
            <p:cNvPr id="385" name="Google Shape;385;p50"/>
            <p:cNvSpPr txBox="1"/>
            <p:nvPr/>
          </p:nvSpPr>
          <p:spPr>
            <a:xfrm>
              <a:off x="828040" y="2856484"/>
              <a:ext cx="1029000" cy="8613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Requirements gathering</a:t>
              </a:r>
              <a:endParaRPr sz="900">
                <a:solidFill>
                  <a:srgbClr val="FFFFFF"/>
                </a:solidFill>
                <a:latin typeface="Lato"/>
                <a:ea typeface="Lato"/>
                <a:cs typeface="Lato"/>
                <a:sym typeface="Lato"/>
              </a:endParaRPr>
            </a:p>
          </p:txBody>
        </p:sp>
        <p:sp>
          <p:nvSpPr>
            <p:cNvPr id="386" name="Google Shape;386;p50"/>
            <p:cNvSpPr txBox="1"/>
            <p:nvPr/>
          </p:nvSpPr>
          <p:spPr>
            <a:xfrm>
              <a:off x="828052" y="2678680"/>
              <a:ext cx="1029000" cy="164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MAY</a:t>
              </a:r>
              <a:endParaRPr sz="700">
                <a:solidFill>
                  <a:srgbClr val="FFFFFF"/>
                </a:solidFill>
                <a:latin typeface="Raleway"/>
                <a:ea typeface="Raleway"/>
                <a:cs typeface="Raleway"/>
                <a:sym typeface="Raleway"/>
              </a:endParaRPr>
            </a:p>
          </p:txBody>
        </p:sp>
      </p:grpSp>
      <p:grpSp>
        <p:nvGrpSpPr>
          <p:cNvPr id="387" name="Google Shape;387;p50"/>
          <p:cNvGrpSpPr/>
          <p:nvPr/>
        </p:nvGrpSpPr>
        <p:grpSpPr>
          <a:xfrm>
            <a:off x="3062590" y="2041983"/>
            <a:ext cx="1368114" cy="1312853"/>
            <a:chOff x="3588475" y="2010171"/>
            <a:chExt cx="1318664" cy="1265400"/>
          </a:xfrm>
        </p:grpSpPr>
        <p:sp>
          <p:nvSpPr>
            <p:cNvPr id="388" name="Google Shape;388;p50"/>
            <p:cNvSpPr/>
            <p:nvPr/>
          </p:nvSpPr>
          <p:spPr>
            <a:xfrm>
              <a:off x="3588475" y="2010171"/>
              <a:ext cx="1265400" cy="1265400"/>
            </a:xfrm>
            <a:prstGeom prst="blockArc">
              <a:avLst>
                <a:gd fmla="val 10800000" name="adj1"/>
                <a:gd fmla="val 21145742" name="adj2"/>
                <a:gd fmla="val 4708"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0"/>
            <p:cNvSpPr/>
            <p:nvPr/>
          </p:nvSpPr>
          <p:spPr>
            <a:xfrm rot="10264840">
              <a:off x="4745726" y="2501027"/>
              <a:ext cx="150925" cy="143128"/>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 name="Google Shape;390;p50"/>
          <p:cNvGrpSpPr/>
          <p:nvPr/>
        </p:nvGrpSpPr>
        <p:grpSpPr>
          <a:xfrm rot="10800000">
            <a:off x="3841288" y="3035640"/>
            <a:ext cx="1368114" cy="1312853"/>
            <a:chOff x="3588475" y="2010171"/>
            <a:chExt cx="1318664" cy="1265400"/>
          </a:xfrm>
        </p:grpSpPr>
        <p:sp>
          <p:nvSpPr>
            <p:cNvPr id="391" name="Google Shape;391;p50"/>
            <p:cNvSpPr/>
            <p:nvPr/>
          </p:nvSpPr>
          <p:spPr>
            <a:xfrm>
              <a:off x="3588475" y="2010171"/>
              <a:ext cx="1265400" cy="1265400"/>
            </a:xfrm>
            <a:prstGeom prst="blockArc">
              <a:avLst>
                <a:gd fmla="val 10800000" name="adj1"/>
                <a:gd fmla="val 21145742" name="adj2"/>
                <a:gd fmla="val 4708" name="adj3"/>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0"/>
            <p:cNvSpPr/>
            <p:nvPr/>
          </p:nvSpPr>
          <p:spPr>
            <a:xfrm rot="10264840">
              <a:off x="4745726" y="2501027"/>
              <a:ext cx="150925" cy="143128"/>
            </a:xfrm>
            <a:prstGeom prst="triangle">
              <a:avLst>
                <a:gd fmla="val 50000"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6" name="Shape 396"/>
        <p:cNvGrpSpPr/>
        <p:nvPr/>
      </p:nvGrpSpPr>
      <p:grpSpPr>
        <a:xfrm>
          <a:off x="0" y="0"/>
          <a:ext cx="0" cy="0"/>
          <a:chOff x="0" y="0"/>
          <a:chExt cx="0" cy="0"/>
        </a:xfrm>
      </p:grpSpPr>
      <p:sp>
        <p:nvSpPr>
          <p:cNvPr id="397" name="Google Shape;397;p5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5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403" name="Google Shape;403;p5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accent5"/>
                </a:solidFill>
                <a:hlinkClick r:id="rId3"/>
              </a:rPr>
              <a:t>Tips for Presenting Your Wireframes</a:t>
            </a:r>
            <a:endParaRPr>
              <a:solidFill>
                <a:schemeClr val="accent5"/>
              </a:solidFill>
            </a:endParaRPr>
          </a:p>
          <a:p>
            <a:pPr indent="0" lvl="0" marL="0" rtl="0" algn="l">
              <a:spcBef>
                <a:spcPts val="1000"/>
              </a:spcBef>
              <a:spcAft>
                <a:spcPts val="0"/>
              </a:spcAft>
              <a:buNone/>
            </a:pPr>
            <a:r>
              <a:rPr lang="en" u="sng">
                <a:solidFill>
                  <a:schemeClr val="accent5"/>
                </a:solidFill>
                <a:hlinkClick r:id="rId4"/>
              </a:rPr>
              <a:t>3 Steps to Better UI Wireframes</a:t>
            </a:r>
            <a:endParaRPr>
              <a:solidFill>
                <a:schemeClr val="accent5"/>
              </a:solidFill>
            </a:endParaRPr>
          </a:p>
          <a:p>
            <a:pPr indent="0" lvl="0" marL="0" rtl="0" algn="l">
              <a:spcBef>
                <a:spcPts val="1000"/>
              </a:spcBef>
              <a:spcAft>
                <a:spcPts val="1000"/>
              </a:spcAft>
              <a:buNone/>
            </a:pPr>
            <a:r>
              <a:rPr lang="en" u="sng">
                <a:solidFill>
                  <a:schemeClr val="accent5"/>
                </a:solidFill>
                <a:hlinkClick r:id="rId5"/>
              </a:rPr>
              <a:t>Wireframing for Beginners</a:t>
            </a:r>
            <a:endParaRPr>
              <a:solidFill>
                <a:schemeClr val="accent5"/>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7" name="Shape 407"/>
        <p:cNvGrpSpPr/>
        <p:nvPr/>
      </p:nvGrpSpPr>
      <p:grpSpPr>
        <a:xfrm>
          <a:off x="0" y="0"/>
          <a:ext cx="0" cy="0"/>
          <a:chOff x="0" y="0"/>
          <a:chExt cx="0" cy="0"/>
        </a:xfrm>
      </p:grpSpPr>
      <p:sp>
        <p:nvSpPr>
          <p:cNvPr id="408" name="Google Shape;408;p53"/>
          <p:cNvSpPr/>
          <p:nvPr/>
        </p:nvSpPr>
        <p:spPr>
          <a:xfrm>
            <a:off x="550175" y="1056750"/>
            <a:ext cx="955800" cy="1608600"/>
          </a:xfrm>
          <a:prstGeom prst="rect">
            <a:avLst/>
          </a:prstGeom>
          <a:solidFill>
            <a:srgbClr val="D5A6B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Conv 2D (32)</a:t>
            </a:r>
            <a:endParaRPr/>
          </a:p>
        </p:txBody>
      </p:sp>
      <p:sp>
        <p:nvSpPr>
          <p:cNvPr id="409" name="Google Shape;409;p53"/>
          <p:cNvSpPr/>
          <p:nvPr/>
        </p:nvSpPr>
        <p:spPr>
          <a:xfrm>
            <a:off x="2953388" y="1056750"/>
            <a:ext cx="955800" cy="1608600"/>
          </a:xfrm>
          <a:prstGeom prst="rect">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Conv 2D (32)</a:t>
            </a:r>
            <a:endParaRPr>
              <a:solidFill>
                <a:schemeClr val="dk1"/>
              </a:solidFill>
            </a:endParaRPr>
          </a:p>
          <a:p>
            <a:pPr indent="0" lvl="0" marL="0" rtl="0" algn="l">
              <a:spcBef>
                <a:spcPts val="0"/>
              </a:spcBef>
              <a:spcAft>
                <a:spcPts val="0"/>
              </a:spcAft>
              <a:buNone/>
            </a:pPr>
            <a:r>
              <a:t/>
            </a:r>
            <a:endParaRPr/>
          </a:p>
        </p:txBody>
      </p:sp>
      <p:sp>
        <p:nvSpPr>
          <p:cNvPr id="410" name="Google Shape;410;p53"/>
          <p:cNvSpPr/>
          <p:nvPr/>
        </p:nvSpPr>
        <p:spPr>
          <a:xfrm>
            <a:off x="1868550" y="1375800"/>
            <a:ext cx="714600" cy="878400"/>
          </a:xfrm>
          <a:prstGeom prst="roundRect">
            <a:avLst>
              <a:gd fmla="val 16667" name="adj"/>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Max Pool (2x2)</a:t>
            </a:r>
            <a:endParaRPr/>
          </a:p>
        </p:txBody>
      </p:sp>
      <p:sp>
        <p:nvSpPr>
          <p:cNvPr id="411" name="Google Shape;411;p53"/>
          <p:cNvSpPr/>
          <p:nvPr/>
        </p:nvSpPr>
        <p:spPr>
          <a:xfrm>
            <a:off x="5366425" y="891150"/>
            <a:ext cx="846600" cy="19398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 </a:t>
            </a:r>
            <a:r>
              <a:rPr lang="en">
                <a:solidFill>
                  <a:schemeClr val="dk1"/>
                </a:solidFill>
              </a:rPr>
              <a:t>Flatten   </a:t>
            </a:r>
            <a:endParaRPr>
              <a:solidFill>
                <a:schemeClr val="dk1"/>
              </a:solidFill>
            </a:endParaRPr>
          </a:p>
          <a:p>
            <a:pPr indent="0" lvl="0" marL="0" rtl="0" algn="l">
              <a:spcBef>
                <a:spcPts val="0"/>
              </a:spcBef>
              <a:spcAft>
                <a:spcPts val="0"/>
              </a:spcAft>
              <a:buNone/>
            </a:pPr>
            <a:r>
              <a:rPr lang="en">
                <a:solidFill>
                  <a:schemeClr val="dk1"/>
                </a:solidFill>
              </a:rPr>
              <a:t> (6272)</a:t>
            </a:r>
            <a:endParaRPr>
              <a:solidFill>
                <a:schemeClr val="dk1"/>
              </a:solidFill>
            </a:endParaRPr>
          </a:p>
          <a:p>
            <a:pPr indent="0" lvl="0" marL="0" rtl="0" algn="l">
              <a:spcBef>
                <a:spcPts val="0"/>
              </a:spcBef>
              <a:spcAft>
                <a:spcPts val="0"/>
              </a:spcAft>
              <a:buNone/>
            </a:pPr>
            <a:r>
              <a:rPr lang="en"/>
              <a:t> </a:t>
            </a:r>
            <a:endParaRPr/>
          </a:p>
        </p:txBody>
      </p:sp>
      <p:sp>
        <p:nvSpPr>
          <p:cNvPr id="412" name="Google Shape;412;p53"/>
          <p:cNvSpPr/>
          <p:nvPr/>
        </p:nvSpPr>
        <p:spPr>
          <a:xfrm>
            <a:off x="6558225" y="1421550"/>
            <a:ext cx="846600" cy="6660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Dense (128)</a:t>
            </a:r>
            <a:endParaRPr/>
          </a:p>
        </p:txBody>
      </p:sp>
      <p:sp>
        <p:nvSpPr>
          <p:cNvPr id="413" name="Google Shape;413;p53"/>
          <p:cNvSpPr/>
          <p:nvPr/>
        </p:nvSpPr>
        <p:spPr>
          <a:xfrm>
            <a:off x="7755525" y="1421550"/>
            <a:ext cx="846600" cy="6660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Dense (17)</a:t>
            </a:r>
            <a:endParaRPr/>
          </a:p>
        </p:txBody>
      </p:sp>
      <p:cxnSp>
        <p:nvCxnSpPr>
          <p:cNvPr id="414" name="Google Shape;414;p53"/>
          <p:cNvCxnSpPr/>
          <p:nvPr/>
        </p:nvCxnSpPr>
        <p:spPr>
          <a:xfrm>
            <a:off x="1517838" y="1751550"/>
            <a:ext cx="350700" cy="6000"/>
          </a:xfrm>
          <a:prstGeom prst="straightConnector1">
            <a:avLst/>
          </a:prstGeom>
          <a:noFill/>
          <a:ln cap="flat" cmpd="sng" w="28575">
            <a:solidFill>
              <a:srgbClr val="FF0000"/>
            </a:solidFill>
            <a:prstDash val="solid"/>
            <a:round/>
            <a:headEnd len="med" w="med" type="none"/>
            <a:tailEnd len="med" w="med" type="stealth"/>
          </a:ln>
        </p:spPr>
      </p:cxnSp>
      <p:cxnSp>
        <p:nvCxnSpPr>
          <p:cNvPr id="415" name="Google Shape;415;p53"/>
          <p:cNvCxnSpPr/>
          <p:nvPr/>
        </p:nvCxnSpPr>
        <p:spPr>
          <a:xfrm>
            <a:off x="2583138" y="1751550"/>
            <a:ext cx="350700" cy="6000"/>
          </a:xfrm>
          <a:prstGeom prst="straightConnector1">
            <a:avLst/>
          </a:prstGeom>
          <a:noFill/>
          <a:ln cap="flat" cmpd="sng" w="28575">
            <a:solidFill>
              <a:srgbClr val="FF0000"/>
            </a:solidFill>
            <a:prstDash val="solid"/>
            <a:round/>
            <a:headEnd len="med" w="med" type="none"/>
            <a:tailEnd len="med" w="med" type="stealth"/>
          </a:ln>
        </p:spPr>
      </p:cxnSp>
      <p:cxnSp>
        <p:nvCxnSpPr>
          <p:cNvPr id="416" name="Google Shape;416;p53"/>
          <p:cNvCxnSpPr/>
          <p:nvPr/>
        </p:nvCxnSpPr>
        <p:spPr>
          <a:xfrm>
            <a:off x="3928713" y="1751550"/>
            <a:ext cx="350700" cy="6000"/>
          </a:xfrm>
          <a:prstGeom prst="straightConnector1">
            <a:avLst/>
          </a:prstGeom>
          <a:noFill/>
          <a:ln cap="flat" cmpd="sng" w="28575">
            <a:solidFill>
              <a:srgbClr val="FF0000"/>
            </a:solidFill>
            <a:prstDash val="solid"/>
            <a:round/>
            <a:headEnd len="med" w="med" type="none"/>
            <a:tailEnd len="med" w="med" type="stealth"/>
          </a:ln>
        </p:spPr>
      </p:cxnSp>
      <p:cxnSp>
        <p:nvCxnSpPr>
          <p:cNvPr id="417" name="Google Shape;417;p53"/>
          <p:cNvCxnSpPr/>
          <p:nvPr/>
        </p:nvCxnSpPr>
        <p:spPr>
          <a:xfrm>
            <a:off x="5021225" y="1751550"/>
            <a:ext cx="350700" cy="6000"/>
          </a:xfrm>
          <a:prstGeom prst="straightConnector1">
            <a:avLst/>
          </a:prstGeom>
          <a:noFill/>
          <a:ln cap="flat" cmpd="sng" w="28575">
            <a:solidFill>
              <a:srgbClr val="FF0000"/>
            </a:solidFill>
            <a:prstDash val="solid"/>
            <a:round/>
            <a:headEnd len="med" w="med" type="none"/>
            <a:tailEnd len="med" w="med" type="stealth"/>
          </a:ln>
        </p:spPr>
      </p:cxnSp>
      <p:cxnSp>
        <p:nvCxnSpPr>
          <p:cNvPr id="418" name="Google Shape;418;p53"/>
          <p:cNvCxnSpPr/>
          <p:nvPr/>
        </p:nvCxnSpPr>
        <p:spPr>
          <a:xfrm>
            <a:off x="6213025" y="1751550"/>
            <a:ext cx="350700" cy="6000"/>
          </a:xfrm>
          <a:prstGeom prst="straightConnector1">
            <a:avLst/>
          </a:prstGeom>
          <a:noFill/>
          <a:ln cap="flat" cmpd="sng" w="28575">
            <a:solidFill>
              <a:srgbClr val="FF0000"/>
            </a:solidFill>
            <a:prstDash val="solid"/>
            <a:round/>
            <a:headEnd len="med" w="med" type="none"/>
            <a:tailEnd len="med" w="med" type="stealth"/>
          </a:ln>
        </p:spPr>
      </p:cxnSp>
      <p:cxnSp>
        <p:nvCxnSpPr>
          <p:cNvPr id="419" name="Google Shape;419;p53"/>
          <p:cNvCxnSpPr/>
          <p:nvPr/>
        </p:nvCxnSpPr>
        <p:spPr>
          <a:xfrm>
            <a:off x="7404825" y="1751550"/>
            <a:ext cx="350700" cy="6000"/>
          </a:xfrm>
          <a:prstGeom prst="straightConnector1">
            <a:avLst/>
          </a:prstGeom>
          <a:noFill/>
          <a:ln cap="flat" cmpd="sng" w="28575">
            <a:solidFill>
              <a:srgbClr val="FF0000"/>
            </a:solidFill>
            <a:prstDash val="solid"/>
            <a:round/>
            <a:headEnd len="med" w="med" type="none"/>
            <a:tailEnd len="med" w="med" type="stealth"/>
          </a:ln>
        </p:spPr>
      </p:cxnSp>
      <p:sp>
        <p:nvSpPr>
          <p:cNvPr id="420" name="Google Shape;420;p53"/>
          <p:cNvSpPr txBox="1"/>
          <p:nvPr/>
        </p:nvSpPr>
        <p:spPr>
          <a:xfrm>
            <a:off x="3256075" y="253150"/>
            <a:ext cx="3394800" cy="48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Simple Convolution model</a:t>
            </a:r>
            <a:endParaRPr b="1"/>
          </a:p>
        </p:txBody>
      </p:sp>
      <p:sp>
        <p:nvSpPr>
          <p:cNvPr id="421" name="Google Shape;421;p53"/>
          <p:cNvSpPr/>
          <p:nvPr/>
        </p:nvSpPr>
        <p:spPr>
          <a:xfrm>
            <a:off x="4293025" y="1315350"/>
            <a:ext cx="714600" cy="878400"/>
          </a:xfrm>
          <a:prstGeom prst="roundRect">
            <a:avLst>
              <a:gd fmla="val 16667" name="adj"/>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Max Pool (2x2)</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5" name="Shape 425"/>
        <p:cNvGrpSpPr/>
        <p:nvPr/>
      </p:nvGrpSpPr>
      <p:grpSpPr>
        <a:xfrm>
          <a:off x="0" y="0"/>
          <a:ext cx="0" cy="0"/>
          <a:chOff x="0" y="0"/>
          <a:chExt cx="0" cy="0"/>
        </a:xfrm>
      </p:grpSpPr>
      <p:sp>
        <p:nvSpPr>
          <p:cNvPr id="426" name="Google Shape;426;p54"/>
          <p:cNvSpPr/>
          <p:nvPr/>
        </p:nvSpPr>
        <p:spPr>
          <a:xfrm>
            <a:off x="560025" y="1541925"/>
            <a:ext cx="183000" cy="1586400"/>
          </a:xfrm>
          <a:prstGeom prst="rect">
            <a:avLst/>
          </a:prstGeom>
          <a:solidFill>
            <a:srgbClr val="D5A6B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4"/>
          <p:cNvSpPr/>
          <p:nvPr/>
        </p:nvSpPr>
        <p:spPr>
          <a:xfrm>
            <a:off x="1091825" y="2070775"/>
            <a:ext cx="375300" cy="517800"/>
          </a:xfrm>
          <a:prstGeom prst="roundRect">
            <a:avLst>
              <a:gd fmla="val 16667" name="adj"/>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428" name="Google Shape;428;p54"/>
          <p:cNvSpPr txBox="1"/>
          <p:nvPr/>
        </p:nvSpPr>
        <p:spPr>
          <a:xfrm>
            <a:off x="2935500" y="375025"/>
            <a:ext cx="2711100" cy="44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Complex Convolution model</a:t>
            </a:r>
            <a:endParaRPr b="1"/>
          </a:p>
        </p:txBody>
      </p:sp>
      <p:sp>
        <p:nvSpPr>
          <p:cNvPr id="429" name="Google Shape;429;p54"/>
          <p:cNvSpPr/>
          <p:nvPr/>
        </p:nvSpPr>
        <p:spPr>
          <a:xfrm>
            <a:off x="800875" y="1834525"/>
            <a:ext cx="233100" cy="1143600"/>
          </a:xfrm>
          <a:prstGeom prst="roundRect">
            <a:avLst>
              <a:gd fmla="val 16667" name="adj"/>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4"/>
          <p:cNvSpPr txBox="1"/>
          <p:nvPr/>
        </p:nvSpPr>
        <p:spPr>
          <a:xfrm>
            <a:off x="2608862" y="4218975"/>
            <a:ext cx="1369200" cy="517800"/>
          </a:xfrm>
          <a:prstGeom prst="rect">
            <a:avLst/>
          </a:prstGeom>
          <a:solidFill>
            <a:srgbClr val="FFD966"/>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Batch Normalization</a:t>
            </a:r>
            <a:endParaRPr b="1"/>
          </a:p>
        </p:txBody>
      </p:sp>
      <p:sp>
        <p:nvSpPr>
          <p:cNvPr id="431" name="Google Shape;431;p54"/>
          <p:cNvSpPr/>
          <p:nvPr/>
        </p:nvSpPr>
        <p:spPr>
          <a:xfrm>
            <a:off x="4890713" y="1340275"/>
            <a:ext cx="183000" cy="21321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 </a:t>
            </a:r>
            <a:endParaRPr>
              <a:solidFill>
                <a:schemeClr val="dk1"/>
              </a:solidFill>
            </a:endParaRPr>
          </a:p>
          <a:p>
            <a:pPr indent="0" lvl="0" marL="0" rtl="0" algn="l">
              <a:spcBef>
                <a:spcPts val="0"/>
              </a:spcBef>
              <a:spcAft>
                <a:spcPts val="0"/>
              </a:spcAft>
              <a:buNone/>
            </a:pPr>
            <a:r>
              <a:rPr lang="en"/>
              <a:t> </a:t>
            </a:r>
            <a:endParaRPr/>
          </a:p>
        </p:txBody>
      </p:sp>
      <p:sp>
        <p:nvSpPr>
          <p:cNvPr id="432" name="Google Shape;432;p54"/>
          <p:cNvSpPr/>
          <p:nvPr/>
        </p:nvSpPr>
        <p:spPr>
          <a:xfrm>
            <a:off x="5305225" y="2155525"/>
            <a:ext cx="2331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33" name="Google Shape;433;p54"/>
          <p:cNvSpPr/>
          <p:nvPr/>
        </p:nvSpPr>
        <p:spPr>
          <a:xfrm flipH="1" rot="5409316">
            <a:off x="5461099" y="2270425"/>
            <a:ext cx="553502" cy="288000"/>
          </a:xfrm>
          <a:prstGeom prst="pie">
            <a:avLst>
              <a:gd fmla="val 34503" name="adj1"/>
              <a:gd fmla="val 16175493"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4"/>
          <p:cNvSpPr/>
          <p:nvPr/>
        </p:nvSpPr>
        <p:spPr>
          <a:xfrm>
            <a:off x="1524975" y="1542525"/>
            <a:ext cx="183000" cy="1586400"/>
          </a:xfrm>
          <a:prstGeom prst="rect">
            <a:avLst/>
          </a:prstGeom>
          <a:solidFill>
            <a:srgbClr val="D5A6B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4"/>
          <p:cNvSpPr/>
          <p:nvPr/>
        </p:nvSpPr>
        <p:spPr>
          <a:xfrm>
            <a:off x="2086250" y="2035075"/>
            <a:ext cx="375300" cy="553500"/>
          </a:xfrm>
          <a:prstGeom prst="roundRect">
            <a:avLst>
              <a:gd fmla="val 16667" name="adj"/>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436" name="Google Shape;436;p54"/>
          <p:cNvSpPr/>
          <p:nvPr/>
        </p:nvSpPr>
        <p:spPr>
          <a:xfrm>
            <a:off x="1785475" y="1779225"/>
            <a:ext cx="233100" cy="1200900"/>
          </a:xfrm>
          <a:prstGeom prst="roundRect">
            <a:avLst>
              <a:gd fmla="val 16667" name="adj"/>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4"/>
          <p:cNvSpPr/>
          <p:nvPr/>
        </p:nvSpPr>
        <p:spPr>
          <a:xfrm>
            <a:off x="2529225" y="1535325"/>
            <a:ext cx="183000" cy="1593600"/>
          </a:xfrm>
          <a:prstGeom prst="rect">
            <a:avLst/>
          </a:prstGeom>
          <a:solidFill>
            <a:srgbClr val="D5A6B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4"/>
          <p:cNvSpPr/>
          <p:nvPr/>
        </p:nvSpPr>
        <p:spPr>
          <a:xfrm>
            <a:off x="3080650" y="2035075"/>
            <a:ext cx="375300" cy="553500"/>
          </a:xfrm>
          <a:prstGeom prst="roundRect">
            <a:avLst>
              <a:gd fmla="val 16667" name="adj"/>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439" name="Google Shape;439;p54"/>
          <p:cNvSpPr/>
          <p:nvPr/>
        </p:nvSpPr>
        <p:spPr>
          <a:xfrm>
            <a:off x="2779900" y="1779225"/>
            <a:ext cx="233100" cy="1200900"/>
          </a:xfrm>
          <a:prstGeom prst="roundRect">
            <a:avLst>
              <a:gd fmla="val 35875" name="adj"/>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4"/>
          <p:cNvSpPr/>
          <p:nvPr/>
        </p:nvSpPr>
        <p:spPr>
          <a:xfrm>
            <a:off x="3533450" y="1542025"/>
            <a:ext cx="183000" cy="1593600"/>
          </a:xfrm>
          <a:prstGeom prst="rect">
            <a:avLst/>
          </a:prstGeom>
          <a:solidFill>
            <a:srgbClr val="D5A6B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4"/>
          <p:cNvSpPr/>
          <p:nvPr/>
        </p:nvSpPr>
        <p:spPr>
          <a:xfrm>
            <a:off x="4103400" y="2117200"/>
            <a:ext cx="375300" cy="448800"/>
          </a:xfrm>
          <a:prstGeom prst="roundRect">
            <a:avLst>
              <a:gd fmla="val 16667" name="adj"/>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442" name="Google Shape;442;p54"/>
          <p:cNvSpPr/>
          <p:nvPr/>
        </p:nvSpPr>
        <p:spPr>
          <a:xfrm>
            <a:off x="3793950" y="1836525"/>
            <a:ext cx="233100" cy="1143600"/>
          </a:xfrm>
          <a:prstGeom prst="roundRect">
            <a:avLst>
              <a:gd fmla="val 16667" name="adj"/>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4"/>
          <p:cNvSpPr/>
          <p:nvPr/>
        </p:nvSpPr>
        <p:spPr>
          <a:xfrm>
            <a:off x="5983400" y="2155525"/>
            <a:ext cx="2331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44" name="Google Shape;444;p54"/>
          <p:cNvSpPr/>
          <p:nvPr/>
        </p:nvSpPr>
        <p:spPr>
          <a:xfrm flipH="1" rot="5409316">
            <a:off x="6139274" y="2270425"/>
            <a:ext cx="553502" cy="288000"/>
          </a:xfrm>
          <a:prstGeom prst="pie">
            <a:avLst>
              <a:gd fmla="val 34503" name="adj1"/>
              <a:gd fmla="val 16175493"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4"/>
          <p:cNvSpPr/>
          <p:nvPr/>
        </p:nvSpPr>
        <p:spPr>
          <a:xfrm>
            <a:off x="6596325" y="2155525"/>
            <a:ext cx="2331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46" name="Google Shape;446;p54"/>
          <p:cNvSpPr/>
          <p:nvPr/>
        </p:nvSpPr>
        <p:spPr>
          <a:xfrm flipH="1" rot="5409316">
            <a:off x="6752199" y="2270425"/>
            <a:ext cx="553502" cy="288000"/>
          </a:xfrm>
          <a:prstGeom prst="pie">
            <a:avLst>
              <a:gd fmla="val 34503" name="adj1"/>
              <a:gd fmla="val 16175493"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4"/>
          <p:cNvSpPr/>
          <p:nvPr/>
        </p:nvSpPr>
        <p:spPr>
          <a:xfrm>
            <a:off x="7228475" y="2155525"/>
            <a:ext cx="2331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48" name="Google Shape;448;p54"/>
          <p:cNvSpPr/>
          <p:nvPr/>
        </p:nvSpPr>
        <p:spPr>
          <a:xfrm flipH="1" rot="5409316">
            <a:off x="7384349" y="2270425"/>
            <a:ext cx="553502" cy="288000"/>
          </a:xfrm>
          <a:prstGeom prst="pie">
            <a:avLst>
              <a:gd fmla="val 34503" name="adj1"/>
              <a:gd fmla="val 16175493"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54"/>
          <p:cNvSpPr/>
          <p:nvPr/>
        </p:nvSpPr>
        <p:spPr>
          <a:xfrm>
            <a:off x="8151000" y="2147425"/>
            <a:ext cx="5184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17</a:t>
            </a:r>
            <a:r>
              <a:rPr lang="en"/>
              <a:t> </a:t>
            </a:r>
            <a:endParaRPr/>
          </a:p>
        </p:txBody>
      </p:sp>
      <p:cxnSp>
        <p:nvCxnSpPr>
          <p:cNvPr id="450" name="Google Shape;450;p54"/>
          <p:cNvCxnSpPr/>
          <p:nvPr/>
        </p:nvCxnSpPr>
        <p:spPr>
          <a:xfrm>
            <a:off x="149575" y="2347375"/>
            <a:ext cx="8001300" cy="1500"/>
          </a:xfrm>
          <a:prstGeom prst="straightConnector1">
            <a:avLst/>
          </a:prstGeom>
          <a:noFill/>
          <a:ln cap="flat" cmpd="sng" w="38100">
            <a:solidFill>
              <a:srgbClr val="FF0000"/>
            </a:solidFill>
            <a:prstDash val="dash"/>
            <a:round/>
            <a:headEnd len="med" w="med" type="diamond"/>
            <a:tailEnd len="med" w="med" type="triangle"/>
          </a:ln>
        </p:spPr>
      </p:cxnSp>
      <p:sp>
        <p:nvSpPr>
          <p:cNvPr id="451" name="Google Shape;451;p54"/>
          <p:cNvSpPr txBox="1"/>
          <p:nvPr/>
        </p:nvSpPr>
        <p:spPr>
          <a:xfrm>
            <a:off x="1422575" y="4218975"/>
            <a:ext cx="1162200" cy="517800"/>
          </a:xfrm>
          <a:prstGeom prst="rect">
            <a:avLst/>
          </a:prstGeom>
          <a:solidFill>
            <a:srgbClr val="D5A6BD"/>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Convolution</a:t>
            </a:r>
            <a:endParaRPr/>
          </a:p>
        </p:txBody>
      </p:sp>
      <p:sp>
        <p:nvSpPr>
          <p:cNvPr id="452" name="Google Shape;452;p54"/>
          <p:cNvSpPr txBox="1"/>
          <p:nvPr/>
        </p:nvSpPr>
        <p:spPr>
          <a:xfrm>
            <a:off x="4002125" y="4218975"/>
            <a:ext cx="954900" cy="517800"/>
          </a:xfrm>
          <a:prstGeom prst="rect">
            <a:avLst/>
          </a:prstGeom>
          <a:solidFill>
            <a:srgbClr val="DD7E6B"/>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Max Pooling</a:t>
            </a:r>
            <a:endParaRPr/>
          </a:p>
        </p:txBody>
      </p:sp>
      <p:sp>
        <p:nvSpPr>
          <p:cNvPr id="453" name="Google Shape;453;p54"/>
          <p:cNvSpPr txBox="1"/>
          <p:nvPr/>
        </p:nvSpPr>
        <p:spPr>
          <a:xfrm>
            <a:off x="4981100" y="4218975"/>
            <a:ext cx="782400" cy="517800"/>
          </a:xfrm>
          <a:prstGeom prst="rect">
            <a:avLst/>
          </a:prstGeom>
          <a:solidFill>
            <a:srgbClr val="6D9EEB"/>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Flatten</a:t>
            </a:r>
            <a:endParaRPr/>
          </a:p>
        </p:txBody>
      </p:sp>
      <p:sp>
        <p:nvSpPr>
          <p:cNvPr id="454" name="Google Shape;454;p54"/>
          <p:cNvSpPr txBox="1"/>
          <p:nvPr/>
        </p:nvSpPr>
        <p:spPr>
          <a:xfrm>
            <a:off x="6705350" y="4218975"/>
            <a:ext cx="893700" cy="517800"/>
          </a:xfrm>
          <a:prstGeom prst="rect">
            <a:avLst/>
          </a:prstGeom>
          <a:solidFill>
            <a:srgbClr val="6AA84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Dense</a:t>
            </a:r>
            <a:endParaRPr/>
          </a:p>
        </p:txBody>
      </p:sp>
      <p:sp>
        <p:nvSpPr>
          <p:cNvPr id="455" name="Google Shape;455;p54"/>
          <p:cNvSpPr txBox="1"/>
          <p:nvPr/>
        </p:nvSpPr>
        <p:spPr>
          <a:xfrm>
            <a:off x="5787575" y="4218975"/>
            <a:ext cx="893700" cy="517800"/>
          </a:xfrm>
          <a:prstGeom prst="rect">
            <a:avLst/>
          </a:prstGeom>
          <a:solidFill>
            <a:srgbClr val="00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Dropout</a:t>
            </a:r>
            <a:endParaRPr/>
          </a:p>
        </p:txBody>
      </p:sp>
      <p:cxnSp>
        <p:nvCxnSpPr>
          <p:cNvPr id="456" name="Google Shape;456;p54"/>
          <p:cNvCxnSpPr/>
          <p:nvPr/>
        </p:nvCxnSpPr>
        <p:spPr>
          <a:xfrm>
            <a:off x="458875" y="2350225"/>
            <a:ext cx="575100" cy="5700"/>
          </a:xfrm>
          <a:prstGeom prst="straightConnector1">
            <a:avLst/>
          </a:prstGeom>
          <a:noFill/>
          <a:ln cap="flat" cmpd="sng" w="38100">
            <a:solidFill>
              <a:srgbClr val="FF0000"/>
            </a:solidFill>
            <a:prstDash val="solid"/>
            <a:round/>
            <a:headEnd len="med" w="med" type="none"/>
            <a:tailEnd len="med" w="med" type="triangle"/>
          </a:ln>
        </p:spPr>
      </p:cxnSp>
      <p:cxnSp>
        <p:nvCxnSpPr>
          <p:cNvPr id="457" name="Google Shape;457;p54"/>
          <p:cNvCxnSpPr/>
          <p:nvPr/>
        </p:nvCxnSpPr>
        <p:spPr>
          <a:xfrm flipH="1" rot="10800000">
            <a:off x="4171375" y="2337475"/>
            <a:ext cx="678900" cy="11400"/>
          </a:xfrm>
          <a:prstGeom prst="straightConnector1">
            <a:avLst/>
          </a:prstGeom>
          <a:noFill/>
          <a:ln cap="flat" cmpd="sng" w="38100">
            <a:solidFill>
              <a:srgbClr val="FF0000"/>
            </a:solidFill>
            <a:prstDash val="solid"/>
            <a:round/>
            <a:headEnd len="med" w="med" type="none"/>
            <a:tailEnd len="med" w="med" type="triangle"/>
          </a:ln>
        </p:spPr>
      </p:cxnSp>
      <p:cxnSp>
        <p:nvCxnSpPr>
          <p:cNvPr id="458" name="Google Shape;458;p54"/>
          <p:cNvCxnSpPr/>
          <p:nvPr/>
        </p:nvCxnSpPr>
        <p:spPr>
          <a:xfrm flipH="1" rot="10800000">
            <a:off x="5848800" y="2347375"/>
            <a:ext cx="678900" cy="11400"/>
          </a:xfrm>
          <a:prstGeom prst="straightConnector1">
            <a:avLst/>
          </a:prstGeom>
          <a:noFill/>
          <a:ln cap="flat" cmpd="sng" w="38100">
            <a:solidFill>
              <a:srgbClr val="FF0000"/>
            </a:solidFill>
            <a:prstDash val="solid"/>
            <a:round/>
            <a:headEnd len="med" w="med" type="none"/>
            <a:tailEnd len="med" w="med" type="triangle"/>
          </a:ln>
        </p:spPr>
      </p:cxnSp>
      <p:cxnSp>
        <p:nvCxnSpPr>
          <p:cNvPr id="459" name="Google Shape;459;p54"/>
          <p:cNvCxnSpPr/>
          <p:nvPr/>
        </p:nvCxnSpPr>
        <p:spPr>
          <a:xfrm flipH="1" rot="10800000">
            <a:off x="2436563" y="2347375"/>
            <a:ext cx="678900" cy="11400"/>
          </a:xfrm>
          <a:prstGeom prst="straightConnector1">
            <a:avLst/>
          </a:prstGeom>
          <a:noFill/>
          <a:ln cap="flat" cmpd="sng" w="38100">
            <a:solidFill>
              <a:srgbClr val="FF0000"/>
            </a:solidFill>
            <a:prstDash val="solid"/>
            <a:round/>
            <a:headEnd len="med" w="med" type="none"/>
            <a:tailEnd len="med" w="med" type="triangle"/>
          </a:ln>
        </p:spPr>
      </p:cxnSp>
      <p:sp>
        <p:nvSpPr>
          <p:cNvPr id="460" name="Google Shape;460;p54"/>
          <p:cNvSpPr txBox="1"/>
          <p:nvPr/>
        </p:nvSpPr>
        <p:spPr>
          <a:xfrm>
            <a:off x="3533438" y="3853825"/>
            <a:ext cx="23934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Legend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4" name="Shape 464"/>
        <p:cNvGrpSpPr/>
        <p:nvPr/>
      </p:nvGrpSpPr>
      <p:grpSpPr>
        <a:xfrm>
          <a:off x="0" y="0"/>
          <a:ext cx="0" cy="0"/>
          <a:chOff x="0" y="0"/>
          <a:chExt cx="0" cy="0"/>
        </a:xfrm>
      </p:grpSpPr>
      <p:sp>
        <p:nvSpPr>
          <p:cNvPr id="465" name="Google Shape;465;p55"/>
          <p:cNvSpPr txBox="1"/>
          <p:nvPr/>
        </p:nvSpPr>
        <p:spPr>
          <a:xfrm>
            <a:off x="2789800" y="379725"/>
            <a:ext cx="3544200" cy="56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Transfer Learning with Densnet </a:t>
            </a:r>
            <a:endParaRPr b="1"/>
          </a:p>
        </p:txBody>
      </p:sp>
      <p:sp>
        <p:nvSpPr>
          <p:cNvPr id="466" name="Google Shape;466;p55"/>
          <p:cNvSpPr/>
          <p:nvPr/>
        </p:nvSpPr>
        <p:spPr>
          <a:xfrm>
            <a:off x="3846371" y="1348025"/>
            <a:ext cx="289500" cy="21321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 </a:t>
            </a:r>
            <a:endParaRPr>
              <a:solidFill>
                <a:schemeClr val="dk1"/>
              </a:solidFill>
            </a:endParaRPr>
          </a:p>
          <a:p>
            <a:pPr indent="0" lvl="0" marL="0" rtl="0" algn="l">
              <a:spcBef>
                <a:spcPts val="0"/>
              </a:spcBef>
              <a:spcAft>
                <a:spcPts val="0"/>
              </a:spcAft>
              <a:buNone/>
            </a:pPr>
            <a:r>
              <a:rPr lang="en"/>
              <a:t> </a:t>
            </a:r>
            <a:endParaRPr/>
          </a:p>
        </p:txBody>
      </p:sp>
      <p:sp>
        <p:nvSpPr>
          <p:cNvPr id="467" name="Google Shape;467;p55"/>
          <p:cNvSpPr txBox="1"/>
          <p:nvPr/>
        </p:nvSpPr>
        <p:spPr>
          <a:xfrm>
            <a:off x="3522363" y="4221825"/>
            <a:ext cx="782400" cy="517800"/>
          </a:xfrm>
          <a:prstGeom prst="rect">
            <a:avLst/>
          </a:prstGeom>
          <a:solidFill>
            <a:srgbClr val="6D9EEB"/>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Flatten</a:t>
            </a:r>
            <a:endParaRPr/>
          </a:p>
        </p:txBody>
      </p:sp>
      <p:sp>
        <p:nvSpPr>
          <p:cNvPr id="468" name="Google Shape;468;p55"/>
          <p:cNvSpPr txBox="1"/>
          <p:nvPr/>
        </p:nvSpPr>
        <p:spPr>
          <a:xfrm>
            <a:off x="5246613" y="4221825"/>
            <a:ext cx="893700" cy="517800"/>
          </a:xfrm>
          <a:prstGeom prst="rect">
            <a:avLst/>
          </a:prstGeom>
          <a:solidFill>
            <a:srgbClr val="6AA84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Dense </a:t>
            </a:r>
            <a:endParaRPr/>
          </a:p>
        </p:txBody>
      </p:sp>
      <p:sp>
        <p:nvSpPr>
          <p:cNvPr id="469" name="Google Shape;469;p55"/>
          <p:cNvSpPr txBox="1"/>
          <p:nvPr/>
        </p:nvSpPr>
        <p:spPr>
          <a:xfrm>
            <a:off x="4328838" y="4221825"/>
            <a:ext cx="893700" cy="517800"/>
          </a:xfrm>
          <a:prstGeom prst="rect">
            <a:avLst/>
          </a:prstGeom>
          <a:solidFill>
            <a:srgbClr val="00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Dropout</a:t>
            </a:r>
            <a:endParaRPr/>
          </a:p>
        </p:txBody>
      </p:sp>
      <p:sp>
        <p:nvSpPr>
          <p:cNvPr id="470" name="Google Shape;470;p55"/>
          <p:cNvSpPr txBox="1"/>
          <p:nvPr/>
        </p:nvSpPr>
        <p:spPr>
          <a:xfrm>
            <a:off x="3759943" y="3884725"/>
            <a:ext cx="9741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Legend</a:t>
            </a:r>
            <a:endParaRPr/>
          </a:p>
        </p:txBody>
      </p:sp>
      <p:sp>
        <p:nvSpPr>
          <p:cNvPr id="471" name="Google Shape;471;p55"/>
          <p:cNvSpPr/>
          <p:nvPr/>
        </p:nvSpPr>
        <p:spPr>
          <a:xfrm>
            <a:off x="1425350" y="1942325"/>
            <a:ext cx="1250700" cy="9435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Densnet</a:t>
            </a:r>
            <a:endParaRPr/>
          </a:p>
        </p:txBody>
      </p:sp>
      <p:sp>
        <p:nvSpPr>
          <p:cNvPr id="472" name="Google Shape;472;p55"/>
          <p:cNvSpPr/>
          <p:nvPr/>
        </p:nvSpPr>
        <p:spPr>
          <a:xfrm>
            <a:off x="5074350" y="2135925"/>
            <a:ext cx="2331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73" name="Google Shape;473;p55"/>
          <p:cNvSpPr/>
          <p:nvPr/>
        </p:nvSpPr>
        <p:spPr>
          <a:xfrm flipH="1" rot="5409316">
            <a:off x="5230224" y="2250825"/>
            <a:ext cx="553502" cy="288000"/>
          </a:xfrm>
          <a:prstGeom prst="pie">
            <a:avLst>
              <a:gd fmla="val 34503" name="adj1"/>
              <a:gd fmla="val 16175493"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5"/>
          <p:cNvSpPr/>
          <p:nvPr/>
        </p:nvSpPr>
        <p:spPr>
          <a:xfrm>
            <a:off x="5687275" y="2135925"/>
            <a:ext cx="2331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75" name="Google Shape;475;p55"/>
          <p:cNvSpPr/>
          <p:nvPr/>
        </p:nvSpPr>
        <p:spPr>
          <a:xfrm flipH="1" rot="5409316">
            <a:off x="5843149" y="2250825"/>
            <a:ext cx="553502" cy="288000"/>
          </a:xfrm>
          <a:prstGeom prst="pie">
            <a:avLst>
              <a:gd fmla="val 34503" name="adj1"/>
              <a:gd fmla="val 16175493"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5"/>
          <p:cNvSpPr/>
          <p:nvPr/>
        </p:nvSpPr>
        <p:spPr>
          <a:xfrm>
            <a:off x="6319425" y="2135925"/>
            <a:ext cx="2331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77" name="Google Shape;477;p55"/>
          <p:cNvSpPr/>
          <p:nvPr/>
        </p:nvSpPr>
        <p:spPr>
          <a:xfrm flipH="1" rot="5409316">
            <a:off x="6475299" y="2250825"/>
            <a:ext cx="553502" cy="288000"/>
          </a:xfrm>
          <a:prstGeom prst="pie">
            <a:avLst>
              <a:gd fmla="val 34503" name="adj1"/>
              <a:gd fmla="val 16175493"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5"/>
          <p:cNvSpPr/>
          <p:nvPr/>
        </p:nvSpPr>
        <p:spPr>
          <a:xfrm>
            <a:off x="7653750" y="2135925"/>
            <a:ext cx="5184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17 </a:t>
            </a:r>
            <a:endParaRPr/>
          </a:p>
        </p:txBody>
      </p:sp>
      <p:sp>
        <p:nvSpPr>
          <p:cNvPr id="479" name="Google Shape;479;p55"/>
          <p:cNvSpPr txBox="1"/>
          <p:nvPr/>
        </p:nvSpPr>
        <p:spPr>
          <a:xfrm>
            <a:off x="2442050" y="4221925"/>
            <a:ext cx="1056300" cy="517800"/>
          </a:xfrm>
          <a:prstGeom prst="rect">
            <a:avLst/>
          </a:prstGeom>
          <a:solidFill>
            <a:srgbClr val="FF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Densenet</a:t>
            </a:r>
            <a:endParaRPr/>
          </a:p>
        </p:txBody>
      </p:sp>
      <p:cxnSp>
        <p:nvCxnSpPr>
          <p:cNvPr id="480" name="Google Shape;480;p55"/>
          <p:cNvCxnSpPr/>
          <p:nvPr/>
        </p:nvCxnSpPr>
        <p:spPr>
          <a:xfrm flipH="1" rot="10800000">
            <a:off x="2720796" y="2410025"/>
            <a:ext cx="1024800" cy="8100"/>
          </a:xfrm>
          <a:prstGeom prst="straightConnector1">
            <a:avLst/>
          </a:prstGeom>
          <a:noFill/>
          <a:ln cap="flat" cmpd="sng" w="38100">
            <a:solidFill>
              <a:schemeClr val="dk2"/>
            </a:solidFill>
            <a:prstDash val="dash"/>
            <a:round/>
            <a:headEnd len="med" w="med" type="none"/>
            <a:tailEnd len="med" w="med" type="triangle"/>
          </a:ln>
        </p:spPr>
      </p:cxnSp>
      <p:cxnSp>
        <p:nvCxnSpPr>
          <p:cNvPr id="481" name="Google Shape;481;p55"/>
          <p:cNvCxnSpPr/>
          <p:nvPr/>
        </p:nvCxnSpPr>
        <p:spPr>
          <a:xfrm flipH="1" rot="10800000">
            <a:off x="4245975" y="2392800"/>
            <a:ext cx="791400" cy="600"/>
          </a:xfrm>
          <a:prstGeom prst="straightConnector1">
            <a:avLst/>
          </a:prstGeom>
          <a:noFill/>
          <a:ln cap="flat" cmpd="sng" w="38100">
            <a:solidFill>
              <a:schemeClr val="dk2"/>
            </a:solidFill>
            <a:prstDash val="dash"/>
            <a:round/>
            <a:headEnd len="med" w="med" type="none"/>
            <a:tailEnd len="med" w="med" type="triangle"/>
          </a:ln>
        </p:spPr>
      </p:cxnSp>
      <p:cxnSp>
        <p:nvCxnSpPr>
          <p:cNvPr id="482" name="Google Shape;482;p55"/>
          <p:cNvCxnSpPr/>
          <p:nvPr/>
        </p:nvCxnSpPr>
        <p:spPr>
          <a:xfrm>
            <a:off x="6951575" y="2391225"/>
            <a:ext cx="647400" cy="7200"/>
          </a:xfrm>
          <a:prstGeom prst="straightConnector1">
            <a:avLst/>
          </a:prstGeom>
          <a:noFill/>
          <a:ln cap="flat" cmpd="sng" w="38100">
            <a:solidFill>
              <a:schemeClr val="dk2"/>
            </a:solidFill>
            <a:prstDash val="dash"/>
            <a:round/>
            <a:headEnd len="med" w="med" type="none"/>
            <a:tailEnd len="med" w="med" type="triangl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6" name="Shape 486"/>
        <p:cNvGrpSpPr/>
        <p:nvPr/>
      </p:nvGrpSpPr>
      <p:grpSpPr>
        <a:xfrm>
          <a:off x="0" y="0"/>
          <a:ext cx="0" cy="0"/>
          <a:chOff x="0" y="0"/>
          <a:chExt cx="0" cy="0"/>
        </a:xfrm>
      </p:grpSpPr>
      <p:sp>
        <p:nvSpPr>
          <p:cNvPr id="487" name="Google Shape;487;p56"/>
          <p:cNvSpPr txBox="1"/>
          <p:nvPr/>
        </p:nvSpPr>
        <p:spPr>
          <a:xfrm>
            <a:off x="2677575" y="379725"/>
            <a:ext cx="3544200" cy="56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Transfer Learning with VGG </a:t>
            </a:r>
            <a:endParaRPr b="1"/>
          </a:p>
        </p:txBody>
      </p:sp>
      <p:sp>
        <p:nvSpPr>
          <p:cNvPr id="488" name="Google Shape;488;p56"/>
          <p:cNvSpPr/>
          <p:nvPr/>
        </p:nvSpPr>
        <p:spPr>
          <a:xfrm>
            <a:off x="3749646" y="1328775"/>
            <a:ext cx="289500" cy="21321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 </a:t>
            </a:r>
            <a:endParaRPr>
              <a:solidFill>
                <a:schemeClr val="dk1"/>
              </a:solidFill>
            </a:endParaRPr>
          </a:p>
          <a:p>
            <a:pPr indent="0" lvl="0" marL="0" rtl="0" algn="l">
              <a:spcBef>
                <a:spcPts val="0"/>
              </a:spcBef>
              <a:spcAft>
                <a:spcPts val="0"/>
              </a:spcAft>
              <a:buNone/>
            </a:pPr>
            <a:r>
              <a:rPr lang="en"/>
              <a:t> </a:t>
            </a:r>
            <a:endParaRPr/>
          </a:p>
        </p:txBody>
      </p:sp>
      <p:sp>
        <p:nvSpPr>
          <p:cNvPr id="489" name="Google Shape;489;p56"/>
          <p:cNvSpPr txBox="1"/>
          <p:nvPr/>
        </p:nvSpPr>
        <p:spPr>
          <a:xfrm>
            <a:off x="3165663" y="4221825"/>
            <a:ext cx="782400" cy="517800"/>
          </a:xfrm>
          <a:prstGeom prst="rect">
            <a:avLst/>
          </a:prstGeom>
          <a:solidFill>
            <a:srgbClr val="6D9EEB"/>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Flatten</a:t>
            </a:r>
            <a:endParaRPr/>
          </a:p>
        </p:txBody>
      </p:sp>
      <p:sp>
        <p:nvSpPr>
          <p:cNvPr id="490" name="Google Shape;490;p56"/>
          <p:cNvSpPr txBox="1"/>
          <p:nvPr/>
        </p:nvSpPr>
        <p:spPr>
          <a:xfrm>
            <a:off x="4889913" y="4221825"/>
            <a:ext cx="893700" cy="517800"/>
          </a:xfrm>
          <a:prstGeom prst="rect">
            <a:avLst/>
          </a:prstGeom>
          <a:solidFill>
            <a:srgbClr val="6AA84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Dense</a:t>
            </a:r>
            <a:endParaRPr/>
          </a:p>
        </p:txBody>
      </p:sp>
      <p:sp>
        <p:nvSpPr>
          <p:cNvPr id="491" name="Google Shape;491;p56"/>
          <p:cNvSpPr txBox="1"/>
          <p:nvPr/>
        </p:nvSpPr>
        <p:spPr>
          <a:xfrm>
            <a:off x="3972138" y="4221825"/>
            <a:ext cx="893700" cy="517800"/>
          </a:xfrm>
          <a:prstGeom prst="rect">
            <a:avLst/>
          </a:prstGeom>
          <a:solidFill>
            <a:srgbClr val="00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Dropout</a:t>
            </a:r>
            <a:endParaRPr/>
          </a:p>
        </p:txBody>
      </p:sp>
      <p:sp>
        <p:nvSpPr>
          <p:cNvPr id="492" name="Google Shape;492;p56"/>
          <p:cNvSpPr txBox="1"/>
          <p:nvPr/>
        </p:nvSpPr>
        <p:spPr>
          <a:xfrm>
            <a:off x="3398318" y="3846225"/>
            <a:ext cx="9741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Legend</a:t>
            </a:r>
            <a:endParaRPr/>
          </a:p>
        </p:txBody>
      </p:sp>
      <p:sp>
        <p:nvSpPr>
          <p:cNvPr id="493" name="Google Shape;493;p56"/>
          <p:cNvSpPr/>
          <p:nvPr/>
        </p:nvSpPr>
        <p:spPr>
          <a:xfrm>
            <a:off x="1369300" y="1923075"/>
            <a:ext cx="1250700" cy="9435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VGG</a:t>
            </a:r>
            <a:endParaRPr/>
          </a:p>
        </p:txBody>
      </p:sp>
      <p:sp>
        <p:nvSpPr>
          <p:cNvPr id="494" name="Google Shape;494;p56"/>
          <p:cNvSpPr/>
          <p:nvPr/>
        </p:nvSpPr>
        <p:spPr>
          <a:xfrm>
            <a:off x="5074350" y="2135925"/>
            <a:ext cx="2331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95" name="Google Shape;495;p56"/>
          <p:cNvSpPr/>
          <p:nvPr/>
        </p:nvSpPr>
        <p:spPr>
          <a:xfrm flipH="1" rot="5409316">
            <a:off x="5230224" y="2250825"/>
            <a:ext cx="553502" cy="288000"/>
          </a:xfrm>
          <a:prstGeom prst="pie">
            <a:avLst>
              <a:gd fmla="val 34503" name="adj1"/>
              <a:gd fmla="val 16175493"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56"/>
          <p:cNvSpPr/>
          <p:nvPr/>
        </p:nvSpPr>
        <p:spPr>
          <a:xfrm>
            <a:off x="5687275" y="2135925"/>
            <a:ext cx="2331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97" name="Google Shape;497;p56"/>
          <p:cNvSpPr/>
          <p:nvPr/>
        </p:nvSpPr>
        <p:spPr>
          <a:xfrm flipH="1" rot="5409316">
            <a:off x="5843149" y="2250825"/>
            <a:ext cx="553502" cy="288000"/>
          </a:xfrm>
          <a:prstGeom prst="pie">
            <a:avLst>
              <a:gd fmla="val 34503" name="adj1"/>
              <a:gd fmla="val 16175493"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6"/>
          <p:cNvSpPr/>
          <p:nvPr/>
        </p:nvSpPr>
        <p:spPr>
          <a:xfrm>
            <a:off x="6319425" y="2135925"/>
            <a:ext cx="2331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99" name="Google Shape;499;p56"/>
          <p:cNvSpPr/>
          <p:nvPr/>
        </p:nvSpPr>
        <p:spPr>
          <a:xfrm flipH="1" rot="5409316">
            <a:off x="6475299" y="2250825"/>
            <a:ext cx="553502" cy="288000"/>
          </a:xfrm>
          <a:prstGeom prst="pie">
            <a:avLst>
              <a:gd fmla="val 34503" name="adj1"/>
              <a:gd fmla="val 16175493" name="adj2"/>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6"/>
          <p:cNvSpPr/>
          <p:nvPr/>
        </p:nvSpPr>
        <p:spPr>
          <a:xfrm>
            <a:off x="7653750" y="2135925"/>
            <a:ext cx="518400" cy="517800"/>
          </a:xfrm>
          <a:prstGeom prst="flowChartDelay">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17 </a:t>
            </a:r>
            <a:endParaRPr/>
          </a:p>
        </p:txBody>
      </p:sp>
      <p:sp>
        <p:nvSpPr>
          <p:cNvPr id="501" name="Google Shape;501;p56"/>
          <p:cNvSpPr txBox="1"/>
          <p:nvPr/>
        </p:nvSpPr>
        <p:spPr>
          <a:xfrm>
            <a:off x="2085350" y="4221925"/>
            <a:ext cx="1056300" cy="517800"/>
          </a:xfrm>
          <a:prstGeom prst="rect">
            <a:avLst/>
          </a:prstGeom>
          <a:solidFill>
            <a:srgbClr val="C27BA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VGG</a:t>
            </a:r>
            <a:endParaRPr/>
          </a:p>
        </p:txBody>
      </p:sp>
      <p:cxnSp>
        <p:nvCxnSpPr>
          <p:cNvPr id="502" name="Google Shape;502;p56"/>
          <p:cNvCxnSpPr/>
          <p:nvPr/>
        </p:nvCxnSpPr>
        <p:spPr>
          <a:xfrm flipH="1" rot="10800000">
            <a:off x="2677583" y="2390775"/>
            <a:ext cx="1024800" cy="8100"/>
          </a:xfrm>
          <a:prstGeom prst="straightConnector1">
            <a:avLst/>
          </a:prstGeom>
          <a:noFill/>
          <a:ln cap="flat" cmpd="sng" w="38100">
            <a:solidFill>
              <a:schemeClr val="dk2"/>
            </a:solidFill>
            <a:prstDash val="dash"/>
            <a:round/>
            <a:headEnd len="med" w="med" type="none"/>
            <a:tailEnd len="med" w="med" type="triangle"/>
          </a:ln>
        </p:spPr>
      </p:cxnSp>
      <p:cxnSp>
        <p:nvCxnSpPr>
          <p:cNvPr id="503" name="Google Shape;503;p56"/>
          <p:cNvCxnSpPr/>
          <p:nvPr/>
        </p:nvCxnSpPr>
        <p:spPr>
          <a:xfrm flipH="1" rot="10800000">
            <a:off x="4086408" y="2392725"/>
            <a:ext cx="951000" cy="4200"/>
          </a:xfrm>
          <a:prstGeom prst="straightConnector1">
            <a:avLst/>
          </a:prstGeom>
          <a:noFill/>
          <a:ln cap="flat" cmpd="sng" w="38100">
            <a:solidFill>
              <a:schemeClr val="dk2"/>
            </a:solidFill>
            <a:prstDash val="dash"/>
            <a:round/>
            <a:headEnd len="med" w="med" type="none"/>
            <a:tailEnd len="med" w="med" type="triangle"/>
          </a:ln>
        </p:spPr>
      </p:cxnSp>
      <p:cxnSp>
        <p:nvCxnSpPr>
          <p:cNvPr id="504" name="Google Shape;504;p56"/>
          <p:cNvCxnSpPr/>
          <p:nvPr/>
        </p:nvCxnSpPr>
        <p:spPr>
          <a:xfrm>
            <a:off x="6951575" y="2391225"/>
            <a:ext cx="647400" cy="7200"/>
          </a:xfrm>
          <a:prstGeom prst="straightConnector1">
            <a:avLst/>
          </a:prstGeom>
          <a:noFill/>
          <a:ln cap="flat" cmpd="sng" w="38100">
            <a:solidFill>
              <a:schemeClr val="dk2"/>
            </a:solidFill>
            <a:prstDash val="dash"/>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purpose</a:t>
            </a:r>
            <a:endParaRPr sz="3000"/>
          </a:p>
        </p:txBody>
      </p:sp>
      <p:sp>
        <p:nvSpPr>
          <p:cNvPr id="196" name="Google Shape;196;p31"/>
          <p:cNvSpPr txBox="1"/>
          <p:nvPr>
            <p:ph idx="2" type="body"/>
          </p:nvPr>
        </p:nvSpPr>
        <p:spPr>
          <a:xfrm>
            <a:off x="4915750" y="415425"/>
            <a:ext cx="3987900" cy="360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rPr>
              <a:t>“Ability to classify yoga pose from images </a:t>
            </a:r>
            <a:r>
              <a:rPr b="1" lang="en" sz="1600">
                <a:solidFill>
                  <a:schemeClr val="dk1"/>
                </a:solidFill>
              </a:rPr>
              <a:t>by </a:t>
            </a:r>
            <a:r>
              <a:rPr b="1" lang="en" sz="1600">
                <a:solidFill>
                  <a:schemeClr val="dk1"/>
                </a:solidFill>
              </a:rPr>
              <a:t>using a CNN and achieve an accuracy better than a random guess ”</a:t>
            </a:r>
            <a:endParaRPr b="1" sz="1600">
              <a:solidFill>
                <a:schemeClr val="dk1"/>
              </a:solidFill>
            </a:endParaRPr>
          </a:p>
          <a:p>
            <a:pPr indent="0" lvl="0" marL="0" rtl="0" algn="l">
              <a:spcBef>
                <a:spcPts val="1000"/>
              </a:spcBef>
              <a:spcAft>
                <a:spcPts val="0"/>
              </a:spcAft>
              <a:buNone/>
            </a:pPr>
            <a:r>
              <a:t/>
            </a:r>
            <a:endParaRPr b="1" sz="1600">
              <a:solidFill>
                <a:schemeClr val="dk1"/>
              </a:solidFill>
            </a:endParaRPr>
          </a:p>
          <a:p>
            <a:pPr indent="0" lvl="0" marL="0" rtl="0" algn="l">
              <a:spcBef>
                <a:spcPts val="1000"/>
              </a:spcBef>
              <a:spcAft>
                <a:spcPts val="0"/>
              </a:spcAft>
              <a:buNone/>
            </a:pPr>
            <a:r>
              <a:rPr lang="en"/>
              <a:t>Pose </a:t>
            </a:r>
            <a:r>
              <a:rPr lang="en"/>
              <a:t>estimation</a:t>
            </a:r>
            <a:r>
              <a:rPr lang="en"/>
              <a:t> of humans from images is becoming more developed with the help of computer vision.  Although there are a lot of its applications in fields such as animation, </a:t>
            </a:r>
            <a:r>
              <a:rPr lang="en"/>
              <a:t>choreography, virtual reality</a:t>
            </a:r>
            <a:r>
              <a:rPr lang="en"/>
              <a:t>, Yoga is an area that seems to be</a:t>
            </a:r>
            <a:r>
              <a:rPr lang="en"/>
              <a:t> </a:t>
            </a:r>
            <a:r>
              <a:rPr lang="en"/>
              <a:t>underexplored. </a:t>
            </a:r>
            <a:r>
              <a:rPr lang="en"/>
              <a:t>O</a:t>
            </a:r>
            <a:r>
              <a:rPr lang="en"/>
              <a:t>ur goal for this project is to explore the use of Convolutional Neural Network to classify images of yoga pose that can achieve an accuracy better than </a:t>
            </a:r>
            <a:r>
              <a:rPr lang="en">
                <a:highlight>
                  <a:srgbClr val="FFFF00"/>
                </a:highlight>
              </a:rPr>
              <a:t>a random guess</a:t>
            </a:r>
            <a:endParaRPr>
              <a:highlight>
                <a:srgbClr val="FFFF00"/>
              </a:highlight>
            </a:endParaRPr>
          </a:p>
          <a:p>
            <a:pPr indent="0" lvl="0" marL="0" rtl="0" algn="l">
              <a:lnSpc>
                <a:spcPct val="115000"/>
              </a:lnSpc>
              <a:spcBef>
                <a:spcPts val="1600"/>
              </a:spcBef>
              <a:spcAft>
                <a:spcPts val="1600"/>
              </a:spcAft>
              <a:buNone/>
            </a:pPr>
            <a:r>
              <a:t/>
            </a:r>
            <a:endParaRPr/>
          </a:p>
        </p:txBody>
      </p:sp>
      <p:pic>
        <p:nvPicPr>
          <p:cNvPr id="197" name="Google Shape;197;p31"/>
          <p:cNvPicPr preferRelativeResize="0"/>
          <p:nvPr/>
        </p:nvPicPr>
        <p:blipFill>
          <a:blip r:embed="rId3">
            <a:alphaModFix/>
          </a:blip>
          <a:stretch>
            <a:fillRect/>
          </a:stretch>
        </p:blipFill>
        <p:spPr>
          <a:xfrm>
            <a:off x="660125" y="2251650"/>
            <a:ext cx="2852550" cy="2684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3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203" name="Google Shape;203;p3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&amp; Features</a:t>
            </a:r>
            <a:endParaRPr sz="3000"/>
          </a:p>
          <a:p>
            <a:pPr indent="0" lvl="0" marL="0" rtl="0" algn="l">
              <a:spcBef>
                <a:spcPts val="0"/>
              </a:spcBef>
              <a:spcAft>
                <a:spcPts val="0"/>
              </a:spcAft>
              <a:buNone/>
            </a:pPr>
            <a:r>
              <a:t/>
            </a:r>
            <a:endParaRPr b="0" sz="3000"/>
          </a:p>
        </p:txBody>
      </p:sp>
      <p:sp>
        <p:nvSpPr>
          <p:cNvPr id="204" name="Google Shape;204;p32"/>
          <p:cNvSpPr txBox="1"/>
          <p:nvPr>
            <p:ph idx="1" type="subTitle"/>
          </p:nvPr>
        </p:nvSpPr>
        <p:spPr>
          <a:xfrm>
            <a:off x="680325" y="2485923"/>
            <a:ext cx="3300900" cy="2146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Our dataset contains</a:t>
            </a:r>
            <a:r>
              <a:rPr lang="en" sz="1300">
                <a:solidFill>
                  <a:srgbClr val="000000"/>
                </a:solidFill>
              </a:rPr>
              <a:t> </a:t>
            </a:r>
            <a:r>
              <a:rPr b="1" lang="en" sz="1300">
                <a:solidFill>
                  <a:srgbClr val="000000"/>
                </a:solidFill>
              </a:rPr>
              <a:t>1298</a:t>
            </a:r>
            <a:r>
              <a:rPr lang="en" sz="1300"/>
              <a:t> images of the </a:t>
            </a:r>
            <a:r>
              <a:rPr b="1" lang="en" sz="1300"/>
              <a:t>17 most common poses</a:t>
            </a:r>
            <a:r>
              <a:rPr lang="en" sz="1300"/>
              <a:t> in the dataset provided by Oregon States University. We reduce the size of the dataset in order to train our model faster. The original dataset has approximately 6000 images and 107 different yoga poses.</a:t>
            </a:r>
            <a:endParaRPr sz="1300"/>
          </a:p>
          <a:p>
            <a:pPr indent="0" lvl="0" marL="0" rtl="0" algn="l">
              <a:lnSpc>
                <a:spcPct val="115000"/>
              </a:lnSpc>
              <a:spcBef>
                <a:spcPts val="1000"/>
              </a:spcBef>
              <a:spcAft>
                <a:spcPts val="1000"/>
              </a:spcAft>
              <a:buNone/>
            </a:pPr>
            <a:r>
              <a:t/>
            </a:r>
            <a:endParaRPr sz="1300"/>
          </a:p>
        </p:txBody>
      </p:sp>
      <p:pic>
        <p:nvPicPr>
          <p:cNvPr id="205" name="Google Shape;205;p32"/>
          <p:cNvPicPr preferRelativeResize="0"/>
          <p:nvPr/>
        </p:nvPicPr>
        <p:blipFill>
          <a:blip r:embed="rId3">
            <a:alphaModFix/>
          </a:blip>
          <a:stretch>
            <a:fillRect/>
          </a:stretch>
        </p:blipFill>
        <p:spPr>
          <a:xfrm>
            <a:off x="5174225" y="1098488"/>
            <a:ext cx="3571875" cy="3533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3"/>
          <p:cNvSpPr txBox="1"/>
          <p:nvPr>
            <p:ph idx="4294967295" type="title"/>
          </p:nvPr>
        </p:nvSpPr>
        <p:spPr>
          <a:xfrm>
            <a:off x="384125" y="37775"/>
            <a:ext cx="3300900" cy="65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600">
                <a:solidFill>
                  <a:schemeClr val="dk2"/>
                </a:solidFill>
              </a:rPr>
              <a:t>Data samples</a:t>
            </a:r>
            <a:endParaRPr b="0" sz="2400"/>
          </a:p>
        </p:txBody>
      </p:sp>
      <p:pic>
        <p:nvPicPr>
          <p:cNvPr id="211" name="Google Shape;211;p33"/>
          <p:cNvPicPr preferRelativeResize="0"/>
          <p:nvPr/>
        </p:nvPicPr>
        <p:blipFill>
          <a:blip r:embed="rId3">
            <a:alphaModFix/>
          </a:blip>
          <a:stretch>
            <a:fillRect/>
          </a:stretch>
        </p:blipFill>
        <p:spPr>
          <a:xfrm>
            <a:off x="169800" y="1945783"/>
            <a:ext cx="2887325" cy="1468316"/>
          </a:xfrm>
          <a:prstGeom prst="rect">
            <a:avLst/>
          </a:prstGeom>
          <a:noFill/>
          <a:ln>
            <a:noFill/>
          </a:ln>
        </p:spPr>
      </p:pic>
      <p:pic>
        <p:nvPicPr>
          <p:cNvPr id="212" name="Google Shape;212;p33"/>
          <p:cNvPicPr preferRelativeResize="0"/>
          <p:nvPr/>
        </p:nvPicPr>
        <p:blipFill>
          <a:blip r:embed="rId4">
            <a:alphaModFix/>
          </a:blip>
          <a:stretch>
            <a:fillRect/>
          </a:stretch>
        </p:blipFill>
        <p:spPr>
          <a:xfrm>
            <a:off x="169800" y="3458751"/>
            <a:ext cx="2887325" cy="1583900"/>
          </a:xfrm>
          <a:prstGeom prst="rect">
            <a:avLst/>
          </a:prstGeom>
          <a:noFill/>
          <a:ln>
            <a:noFill/>
          </a:ln>
        </p:spPr>
      </p:pic>
      <p:pic>
        <p:nvPicPr>
          <p:cNvPr id="213" name="Google Shape;213;p33"/>
          <p:cNvPicPr preferRelativeResize="0"/>
          <p:nvPr/>
        </p:nvPicPr>
        <p:blipFill>
          <a:blip r:embed="rId5">
            <a:alphaModFix/>
          </a:blip>
          <a:stretch>
            <a:fillRect/>
          </a:stretch>
        </p:blipFill>
        <p:spPr>
          <a:xfrm>
            <a:off x="3547325" y="693878"/>
            <a:ext cx="1238250" cy="4348772"/>
          </a:xfrm>
          <a:prstGeom prst="rect">
            <a:avLst/>
          </a:prstGeom>
          <a:noFill/>
          <a:ln>
            <a:noFill/>
          </a:ln>
        </p:spPr>
      </p:pic>
      <p:pic>
        <p:nvPicPr>
          <p:cNvPr id="214" name="Google Shape;214;p33"/>
          <p:cNvPicPr preferRelativeResize="0"/>
          <p:nvPr/>
        </p:nvPicPr>
        <p:blipFill>
          <a:blip r:embed="rId6">
            <a:alphaModFix/>
          </a:blip>
          <a:stretch>
            <a:fillRect/>
          </a:stretch>
        </p:blipFill>
        <p:spPr>
          <a:xfrm>
            <a:off x="4958006" y="2213725"/>
            <a:ext cx="1238250" cy="2828925"/>
          </a:xfrm>
          <a:prstGeom prst="rect">
            <a:avLst/>
          </a:prstGeom>
          <a:noFill/>
          <a:ln>
            <a:noFill/>
          </a:ln>
        </p:spPr>
      </p:pic>
      <p:pic>
        <p:nvPicPr>
          <p:cNvPr id="215" name="Google Shape;215;p33"/>
          <p:cNvPicPr preferRelativeResize="0"/>
          <p:nvPr/>
        </p:nvPicPr>
        <p:blipFill>
          <a:blip r:embed="rId7">
            <a:alphaModFix/>
          </a:blip>
          <a:stretch>
            <a:fillRect/>
          </a:stretch>
        </p:blipFill>
        <p:spPr>
          <a:xfrm>
            <a:off x="7195250" y="2956675"/>
            <a:ext cx="1712100" cy="2085975"/>
          </a:xfrm>
          <a:prstGeom prst="rect">
            <a:avLst/>
          </a:prstGeom>
          <a:noFill/>
          <a:ln>
            <a:noFill/>
          </a:ln>
        </p:spPr>
      </p:pic>
      <p:pic>
        <p:nvPicPr>
          <p:cNvPr id="216" name="Google Shape;216;p33"/>
          <p:cNvPicPr preferRelativeResize="0"/>
          <p:nvPr/>
        </p:nvPicPr>
        <p:blipFill>
          <a:blip r:embed="rId8">
            <a:alphaModFix/>
          </a:blip>
          <a:stretch>
            <a:fillRect/>
          </a:stretch>
        </p:blipFill>
        <p:spPr>
          <a:xfrm>
            <a:off x="7251600" y="181982"/>
            <a:ext cx="1599400" cy="2455093"/>
          </a:xfrm>
          <a:prstGeom prst="rect">
            <a:avLst/>
          </a:prstGeom>
          <a:noFill/>
          <a:ln>
            <a:noFill/>
          </a:ln>
        </p:spPr>
      </p:pic>
      <p:sp>
        <p:nvSpPr>
          <p:cNvPr id="217" name="Google Shape;217;p33"/>
          <p:cNvSpPr txBox="1"/>
          <p:nvPr>
            <p:ph idx="4294967295" type="title"/>
          </p:nvPr>
        </p:nvSpPr>
        <p:spPr>
          <a:xfrm>
            <a:off x="4958000" y="1770625"/>
            <a:ext cx="1430400" cy="21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800">
                <a:solidFill>
                  <a:schemeClr val="dk2"/>
                </a:solidFill>
              </a:rPr>
              <a:t>Tasadan</a:t>
            </a:r>
            <a:endParaRPr b="0" sz="1800">
              <a:solidFill>
                <a:schemeClr val="dk2"/>
              </a:solidFill>
            </a:endParaRPr>
          </a:p>
        </p:txBody>
      </p:sp>
      <p:sp>
        <p:nvSpPr>
          <p:cNvPr id="218" name="Google Shape;218;p33"/>
          <p:cNvSpPr txBox="1"/>
          <p:nvPr>
            <p:ph idx="4294967295" type="title"/>
          </p:nvPr>
        </p:nvSpPr>
        <p:spPr>
          <a:xfrm>
            <a:off x="169800" y="1560325"/>
            <a:ext cx="2621100" cy="21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800">
                <a:solidFill>
                  <a:schemeClr val="dk2"/>
                </a:solidFill>
              </a:rPr>
              <a:t>Balasana</a:t>
            </a:r>
            <a:endParaRPr b="0" sz="1600"/>
          </a:p>
        </p:txBody>
      </p:sp>
      <p:sp>
        <p:nvSpPr>
          <p:cNvPr id="219" name="Google Shape;219;p33"/>
          <p:cNvSpPr txBox="1"/>
          <p:nvPr>
            <p:ph idx="4294967295" type="title"/>
          </p:nvPr>
        </p:nvSpPr>
        <p:spPr>
          <a:xfrm>
            <a:off x="7306150" y="2574788"/>
            <a:ext cx="1780800" cy="21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800">
                <a:solidFill>
                  <a:schemeClr val="dk2"/>
                </a:solidFill>
              </a:rPr>
              <a:t>Gomukhasana</a:t>
            </a:r>
            <a:endParaRPr b="0" sz="18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t>
            </a:r>
            <a:r>
              <a:rPr lang="en"/>
              <a:t>Prep</a:t>
            </a:r>
            <a:r>
              <a:rPr lang="en"/>
              <a:t>rocessing</a:t>
            </a:r>
            <a:endParaRPr/>
          </a:p>
          <a:p>
            <a:pPr indent="0" lvl="0" marL="0" rtl="0" algn="l">
              <a:spcBef>
                <a:spcPts val="0"/>
              </a:spcBef>
              <a:spcAft>
                <a:spcPts val="0"/>
              </a:spcAft>
              <a:buNone/>
            </a:pPr>
            <a:r>
              <a:t/>
            </a:r>
            <a:endParaRPr/>
          </a:p>
        </p:txBody>
      </p:sp>
      <p:sp>
        <p:nvSpPr>
          <p:cNvPr id="225" name="Google Shape;225;p34"/>
          <p:cNvSpPr txBox="1"/>
          <p:nvPr>
            <p:ph idx="1" type="body"/>
          </p:nvPr>
        </p:nvSpPr>
        <p:spPr>
          <a:xfrm>
            <a:off x="729450" y="1853850"/>
            <a:ext cx="7688700" cy="3019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romanUcPeriod"/>
            </a:pPr>
            <a:r>
              <a:rPr lang="en"/>
              <a:t>Our data is stored on Google Drive in order to access it easier from Colab notebook</a:t>
            </a:r>
            <a:endParaRPr/>
          </a:p>
          <a:p>
            <a:pPr indent="0" lvl="0" marL="457200" rtl="0" algn="l">
              <a:spcBef>
                <a:spcPts val="0"/>
              </a:spcBef>
              <a:spcAft>
                <a:spcPts val="0"/>
              </a:spcAft>
              <a:buNone/>
            </a:pPr>
            <a:r>
              <a:t/>
            </a:r>
            <a:endParaRPr/>
          </a:p>
          <a:p>
            <a:pPr indent="-311150" lvl="0" marL="457200" rtl="0" algn="l">
              <a:spcBef>
                <a:spcPts val="0"/>
              </a:spcBef>
              <a:spcAft>
                <a:spcPts val="0"/>
              </a:spcAft>
              <a:buSzPts val="1300"/>
              <a:buAutoNum type="romanUcPeriod"/>
            </a:pPr>
            <a:r>
              <a:rPr lang="en"/>
              <a:t>Data partition:</a:t>
            </a:r>
            <a:endParaRPr/>
          </a:p>
          <a:p>
            <a:pPr indent="-298450" lvl="1" marL="914400" rtl="0" algn="l">
              <a:spcBef>
                <a:spcPts val="0"/>
              </a:spcBef>
              <a:spcAft>
                <a:spcPts val="0"/>
              </a:spcAft>
              <a:buSzPts val="1100"/>
              <a:buAutoNum type="alphaUcPeriod"/>
            </a:pPr>
            <a:r>
              <a:rPr lang="en" sz="1300"/>
              <a:t>Training: 60% </a:t>
            </a:r>
            <a:endParaRPr sz="1300"/>
          </a:p>
          <a:p>
            <a:pPr indent="-311150" lvl="1" marL="914400" rtl="0" algn="l">
              <a:spcBef>
                <a:spcPts val="0"/>
              </a:spcBef>
              <a:spcAft>
                <a:spcPts val="0"/>
              </a:spcAft>
              <a:buSzPts val="1300"/>
              <a:buAutoNum type="alphaUcPeriod"/>
            </a:pPr>
            <a:r>
              <a:rPr lang="en" sz="1300"/>
              <a:t>Validation: 20%</a:t>
            </a:r>
            <a:endParaRPr sz="1300"/>
          </a:p>
          <a:p>
            <a:pPr indent="-298450" lvl="1" marL="914400" rtl="0" algn="l">
              <a:spcBef>
                <a:spcPts val="0"/>
              </a:spcBef>
              <a:spcAft>
                <a:spcPts val="0"/>
              </a:spcAft>
              <a:buSzPts val="1100"/>
              <a:buAutoNum type="alphaUcPeriod"/>
            </a:pPr>
            <a:r>
              <a:rPr lang="en" sz="1300"/>
              <a:t>Testing: 20%</a:t>
            </a:r>
            <a:endParaRPr/>
          </a:p>
          <a:p>
            <a:pPr indent="0" lvl="0" marL="457200" rtl="0" algn="l">
              <a:spcBef>
                <a:spcPts val="0"/>
              </a:spcBef>
              <a:spcAft>
                <a:spcPts val="0"/>
              </a:spcAft>
              <a:buNone/>
            </a:pPr>
            <a:r>
              <a:t/>
            </a:r>
            <a:endParaRPr/>
          </a:p>
          <a:p>
            <a:pPr indent="-311150" lvl="0" marL="457200" rtl="0" algn="l">
              <a:spcBef>
                <a:spcPts val="0"/>
              </a:spcBef>
              <a:spcAft>
                <a:spcPts val="0"/>
              </a:spcAft>
              <a:buSzPts val="1300"/>
              <a:buAutoNum type="romanUcPeriod"/>
            </a:pPr>
            <a:r>
              <a:rPr lang="en"/>
              <a:t>Data augmentation:</a:t>
            </a:r>
            <a:endParaRPr/>
          </a:p>
          <a:p>
            <a:pPr indent="-311150" lvl="0" marL="914400" rtl="0" algn="l">
              <a:spcBef>
                <a:spcPts val="0"/>
              </a:spcBef>
              <a:spcAft>
                <a:spcPts val="0"/>
              </a:spcAft>
              <a:buSzPts val="1300"/>
              <a:buChar char="-"/>
            </a:pPr>
            <a:r>
              <a:rPr lang="en"/>
              <a:t>Rescale</a:t>
            </a:r>
            <a:endParaRPr/>
          </a:p>
          <a:p>
            <a:pPr indent="-311150" lvl="0" marL="914400" rtl="0" algn="l">
              <a:spcBef>
                <a:spcPts val="0"/>
              </a:spcBef>
              <a:spcAft>
                <a:spcPts val="0"/>
              </a:spcAft>
              <a:buSzPts val="1300"/>
              <a:buChar char="-"/>
            </a:pPr>
            <a:r>
              <a:rPr lang="en"/>
              <a:t>Rotation</a:t>
            </a:r>
            <a:endParaRPr/>
          </a:p>
          <a:p>
            <a:pPr indent="-311150" lvl="0" marL="914400" rtl="0" algn="l">
              <a:spcBef>
                <a:spcPts val="0"/>
              </a:spcBef>
              <a:spcAft>
                <a:spcPts val="0"/>
              </a:spcAft>
              <a:buSzPts val="1300"/>
              <a:buChar char="-"/>
            </a:pPr>
            <a:r>
              <a:rPr lang="en"/>
              <a:t>Horizontal + Vertical flip</a:t>
            </a:r>
            <a:endParaRPr/>
          </a:p>
          <a:p>
            <a:pPr indent="-311150" lvl="0" marL="914400" rtl="0" algn="l">
              <a:spcBef>
                <a:spcPts val="0"/>
              </a:spcBef>
              <a:spcAft>
                <a:spcPts val="0"/>
              </a:spcAft>
              <a:buSzPts val="1300"/>
              <a:buChar char="-"/>
            </a:pPr>
            <a:r>
              <a:rPr lang="en"/>
              <a:t>Zoom</a:t>
            </a:r>
            <a:endParaRPr/>
          </a:p>
          <a:p>
            <a:pPr indent="-311150" lvl="0" marL="914400" rtl="0" algn="l">
              <a:spcBef>
                <a:spcPts val="0"/>
              </a:spcBef>
              <a:spcAft>
                <a:spcPts val="0"/>
              </a:spcAft>
              <a:buSzPts val="1300"/>
              <a:buChar char="-"/>
            </a:pPr>
            <a:r>
              <a:rPr lang="en"/>
              <a:t>Shifting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29" name="Shape 229"/>
        <p:cNvGrpSpPr/>
        <p:nvPr/>
      </p:nvGrpSpPr>
      <p:grpSpPr>
        <a:xfrm>
          <a:off x="0" y="0"/>
          <a:ext cx="0" cy="0"/>
          <a:chOff x="0" y="0"/>
          <a:chExt cx="0" cy="0"/>
        </a:xfrm>
      </p:grpSpPr>
      <p:sp>
        <p:nvSpPr>
          <p:cNvPr id="230" name="Google Shape;230;p3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Models &amp; Results</a:t>
            </a:r>
            <a:endParaRPr/>
          </a:p>
        </p:txBody>
      </p:sp>
      <p:sp>
        <p:nvSpPr>
          <p:cNvPr id="231" name="Google Shape;231;p35"/>
          <p:cNvSpPr txBox="1"/>
          <p:nvPr>
            <p:ph idx="4294967295"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rgbClr val="FFFFFF"/>
                </a:solidFill>
              </a:rPr>
              <a:t>General approach:</a:t>
            </a:r>
            <a:endParaRPr>
              <a:solidFill>
                <a:srgbClr val="FFFFFF"/>
              </a:solidFill>
            </a:endParaRPr>
          </a:p>
          <a:p>
            <a:pPr indent="-311150" lvl="0" marL="457200" rtl="0" algn="l">
              <a:lnSpc>
                <a:spcPct val="150000"/>
              </a:lnSpc>
              <a:spcBef>
                <a:spcPts val="1600"/>
              </a:spcBef>
              <a:spcAft>
                <a:spcPts val="0"/>
              </a:spcAft>
              <a:buClr>
                <a:srgbClr val="FFFFFF"/>
              </a:buClr>
              <a:buSzPts val="1300"/>
              <a:buChar char="●"/>
            </a:pPr>
            <a:r>
              <a:rPr lang="en">
                <a:solidFill>
                  <a:srgbClr val="FFFFFF"/>
                </a:solidFill>
              </a:rPr>
              <a:t>Start with a simple CNN to establish a baseline. Identify areas of improvements and fine-tune it before moving onto more complex structure.</a:t>
            </a:r>
            <a:endParaRPr>
              <a:solidFill>
                <a:srgbClr val="FFFFFF"/>
              </a:solidFill>
            </a:endParaRPr>
          </a:p>
          <a:p>
            <a:pPr indent="-311150" lvl="0" marL="457200" rtl="0" algn="l">
              <a:lnSpc>
                <a:spcPct val="150000"/>
              </a:lnSpc>
              <a:spcBef>
                <a:spcPts val="0"/>
              </a:spcBef>
              <a:spcAft>
                <a:spcPts val="0"/>
              </a:spcAft>
              <a:buClr>
                <a:srgbClr val="FFFFFF"/>
              </a:buClr>
              <a:buSzPts val="1300"/>
              <a:buChar char="●"/>
            </a:pPr>
            <a:r>
              <a:rPr lang="en">
                <a:solidFill>
                  <a:srgbClr val="FFFFFF"/>
                </a:solidFill>
              </a:rPr>
              <a:t>Implement transfer learning models to see whether there’s an improvement in performance</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36"/>
          <p:cNvSpPr txBox="1"/>
          <p:nvPr>
            <p:ph idx="1" type="body"/>
          </p:nvPr>
        </p:nvSpPr>
        <p:spPr>
          <a:xfrm>
            <a:off x="749000" y="2571750"/>
            <a:ext cx="3324900" cy="1609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t>Architecture [ graph here if possible] </a:t>
            </a:r>
            <a:r>
              <a:rPr lang="en" u="sng">
                <a:solidFill>
                  <a:schemeClr val="hlink"/>
                </a:solidFill>
                <a:highlight>
                  <a:srgbClr val="FFFF00"/>
                </a:highlight>
                <a:hlinkClick r:id="rId3"/>
              </a:rPr>
              <a:t>Link</a:t>
            </a:r>
            <a:endParaRPr>
              <a:highlight>
                <a:srgbClr val="FFFF00"/>
              </a:highlight>
            </a:endParaRPr>
          </a:p>
          <a:p>
            <a:pPr indent="0" lvl="0" marL="0" rtl="0" algn="l">
              <a:lnSpc>
                <a:spcPct val="150000"/>
              </a:lnSpc>
              <a:spcBef>
                <a:spcPts val="1600"/>
              </a:spcBef>
              <a:spcAft>
                <a:spcPts val="0"/>
              </a:spcAft>
              <a:buNone/>
            </a:pPr>
            <a:r>
              <a:rPr lang="en">
                <a:solidFill>
                  <a:srgbClr val="000000"/>
                </a:solidFill>
              </a:rPr>
              <a:t>Two convolutional layers</a:t>
            </a:r>
            <a:endParaRPr>
              <a:solidFill>
                <a:srgbClr val="000000"/>
              </a:solidFill>
            </a:endParaRPr>
          </a:p>
          <a:p>
            <a:pPr indent="0" lvl="0" marL="0" rtl="0" algn="l">
              <a:lnSpc>
                <a:spcPct val="150000"/>
              </a:lnSpc>
              <a:spcBef>
                <a:spcPts val="1600"/>
              </a:spcBef>
              <a:spcAft>
                <a:spcPts val="1600"/>
              </a:spcAft>
              <a:buNone/>
            </a:pPr>
            <a:r>
              <a:rPr lang="en">
                <a:solidFill>
                  <a:srgbClr val="000000"/>
                </a:solidFill>
              </a:rPr>
              <a:t>This is the baseline model to gauge the performance</a:t>
            </a:r>
            <a:endParaRPr>
              <a:solidFill>
                <a:srgbClr val="000000"/>
              </a:solidFill>
            </a:endParaRPr>
          </a:p>
        </p:txBody>
      </p:sp>
      <p:pic>
        <p:nvPicPr>
          <p:cNvPr id="237" name="Google Shape;237;p36"/>
          <p:cNvPicPr preferRelativeResize="0"/>
          <p:nvPr/>
        </p:nvPicPr>
        <p:blipFill>
          <a:blip r:embed="rId4">
            <a:alphaModFix/>
          </a:blip>
          <a:stretch>
            <a:fillRect/>
          </a:stretch>
        </p:blipFill>
        <p:spPr>
          <a:xfrm>
            <a:off x="5108025" y="1871825"/>
            <a:ext cx="3964043" cy="2984850"/>
          </a:xfrm>
          <a:prstGeom prst="rect">
            <a:avLst/>
          </a:prstGeom>
          <a:noFill/>
          <a:ln>
            <a:noFill/>
          </a:ln>
        </p:spPr>
      </p:pic>
      <p:sp>
        <p:nvSpPr>
          <p:cNvPr id="238" name="Google Shape;238;p36"/>
          <p:cNvSpPr txBox="1"/>
          <p:nvPr>
            <p:ph type="title"/>
          </p:nvPr>
        </p:nvSpPr>
        <p:spPr>
          <a:xfrm>
            <a:off x="317375" y="1336625"/>
            <a:ext cx="4205700" cy="9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1:  Basic CNN</a:t>
            </a:r>
            <a:endParaRPr/>
          </a:p>
          <a:p>
            <a:pPr indent="0" lvl="0" marL="0" rtl="0" algn="ctr">
              <a:spcBef>
                <a:spcPts val="0"/>
              </a:spcBef>
              <a:spcAft>
                <a:spcPts val="0"/>
              </a:spcAft>
              <a:buNone/>
            </a:pPr>
            <a:r>
              <a:rPr lang="en"/>
              <a:t>Architecture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37"/>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44" name="Google Shape;244;p37"/>
          <p:cNvSpPr txBox="1"/>
          <p:nvPr>
            <p:ph idx="4294967295" type="title"/>
          </p:nvPr>
        </p:nvSpPr>
        <p:spPr>
          <a:xfrm>
            <a:off x="346425" y="4747100"/>
            <a:ext cx="22806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Simple CNN (Baseline)</a:t>
            </a:r>
            <a:endParaRPr sz="1400">
              <a:solidFill>
                <a:srgbClr val="FFFFFF"/>
              </a:solidFill>
            </a:endParaRPr>
          </a:p>
        </p:txBody>
      </p:sp>
      <p:pic>
        <p:nvPicPr>
          <p:cNvPr id="245" name="Google Shape;245;p37"/>
          <p:cNvPicPr preferRelativeResize="0"/>
          <p:nvPr/>
        </p:nvPicPr>
        <p:blipFill>
          <a:blip r:embed="rId3">
            <a:alphaModFix/>
          </a:blip>
          <a:stretch>
            <a:fillRect/>
          </a:stretch>
        </p:blipFill>
        <p:spPr>
          <a:xfrm>
            <a:off x="152400" y="152400"/>
            <a:ext cx="3307451" cy="4442301"/>
          </a:xfrm>
          <a:prstGeom prst="rect">
            <a:avLst/>
          </a:prstGeom>
          <a:noFill/>
          <a:ln>
            <a:noFill/>
          </a:ln>
        </p:spPr>
      </p:pic>
      <p:pic>
        <p:nvPicPr>
          <p:cNvPr id="246" name="Google Shape;246;p37"/>
          <p:cNvPicPr preferRelativeResize="0"/>
          <p:nvPr/>
        </p:nvPicPr>
        <p:blipFill>
          <a:blip r:embed="rId4">
            <a:alphaModFix/>
          </a:blip>
          <a:stretch>
            <a:fillRect/>
          </a:stretch>
        </p:blipFill>
        <p:spPr>
          <a:xfrm>
            <a:off x="3266375" y="366288"/>
            <a:ext cx="4322749" cy="4014525"/>
          </a:xfrm>
          <a:prstGeom prst="rect">
            <a:avLst/>
          </a:prstGeom>
          <a:noFill/>
          <a:ln>
            <a:noFill/>
          </a:ln>
        </p:spPr>
      </p:pic>
      <p:sp>
        <p:nvSpPr>
          <p:cNvPr id="247" name="Google Shape;247;p37"/>
          <p:cNvSpPr txBox="1"/>
          <p:nvPr>
            <p:ph idx="4294967295" type="title"/>
          </p:nvPr>
        </p:nvSpPr>
        <p:spPr>
          <a:xfrm>
            <a:off x="5296450" y="4748150"/>
            <a:ext cx="33075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Model Accuracy: </a:t>
            </a:r>
            <a:r>
              <a:rPr lang="en" sz="1400">
                <a:solidFill>
                  <a:srgbClr val="FFFFFF"/>
                </a:solidFill>
                <a:highlight>
                  <a:srgbClr val="FF9900"/>
                </a:highlight>
              </a:rPr>
              <a:t>50%</a:t>
            </a:r>
            <a:endParaRPr sz="1400">
              <a:solidFill>
                <a:srgbClr val="FFFFFF"/>
              </a:solidFill>
              <a:highlight>
                <a:srgbClr val="FF9900"/>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